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3"/>
  </p:notesMasterIdLst>
  <p:sldIdLst>
    <p:sldId id="256" r:id="rId2"/>
    <p:sldId id="257" r:id="rId3"/>
    <p:sldId id="286" r:id="rId4"/>
    <p:sldId id="287" r:id="rId5"/>
    <p:sldId id="288" r:id="rId6"/>
    <p:sldId id="289" r:id="rId7"/>
    <p:sldId id="299" r:id="rId8"/>
    <p:sldId id="290" r:id="rId9"/>
    <p:sldId id="291" r:id="rId10"/>
    <p:sldId id="292" r:id="rId11"/>
    <p:sldId id="293" r:id="rId12"/>
    <p:sldId id="295" r:id="rId13"/>
    <p:sldId id="296" r:id="rId14"/>
    <p:sldId id="297" r:id="rId15"/>
    <p:sldId id="298" r:id="rId16"/>
    <p:sldId id="300" r:id="rId17"/>
    <p:sldId id="304" r:id="rId18"/>
    <p:sldId id="301" r:id="rId19"/>
    <p:sldId id="303" r:id="rId20"/>
    <p:sldId id="346" r:id="rId21"/>
    <p:sldId id="347" r:id="rId22"/>
    <p:sldId id="348" r:id="rId23"/>
    <p:sldId id="349" r:id="rId24"/>
    <p:sldId id="350" r:id="rId25"/>
    <p:sldId id="351" r:id="rId26"/>
    <p:sldId id="352" r:id="rId27"/>
    <p:sldId id="355" r:id="rId28"/>
    <p:sldId id="353" r:id="rId29"/>
    <p:sldId id="354" r:id="rId30"/>
    <p:sldId id="305" r:id="rId31"/>
    <p:sldId id="335" r:id="rId32"/>
    <p:sldId id="336" r:id="rId33"/>
    <p:sldId id="360" r:id="rId34"/>
    <p:sldId id="361" r:id="rId35"/>
    <p:sldId id="306" r:id="rId36"/>
    <p:sldId id="307" r:id="rId37"/>
    <p:sldId id="357" r:id="rId38"/>
    <p:sldId id="358" r:id="rId39"/>
    <p:sldId id="359" r:id="rId40"/>
    <p:sldId id="337" r:id="rId41"/>
    <p:sldId id="338" r:id="rId42"/>
    <p:sldId id="309" r:id="rId43"/>
    <p:sldId id="308" r:id="rId44"/>
    <p:sldId id="315" r:id="rId45"/>
    <p:sldId id="316" r:id="rId46"/>
    <p:sldId id="317" r:id="rId47"/>
    <p:sldId id="318" r:id="rId48"/>
    <p:sldId id="319" r:id="rId49"/>
    <p:sldId id="344" r:id="rId50"/>
    <p:sldId id="320" r:id="rId51"/>
    <p:sldId id="321" r:id="rId52"/>
    <p:sldId id="322" r:id="rId53"/>
    <p:sldId id="323" r:id="rId54"/>
    <p:sldId id="342" r:id="rId55"/>
    <p:sldId id="343" r:id="rId56"/>
    <p:sldId id="324" r:id="rId57"/>
    <p:sldId id="325" r:id="rId58"/>
    <p:sldId id="326" r:id="rId59"/>
    <p:sldId id="327" r:id="rId60"/>
    <p:sldId id="328" r:id="rId61"/>
    <p:sldId id="345" r:id="rId62"/>
    <p:sldId id="330" r:id="rId63"/>
    <p:sldId id="331" r:id="rId64"/>
    <p:sldId id="332" r:id="rId65"/>
    <p:sldId id="356" r:id="rId66"/>
    <p:sldId id="333" r:id="rId67"/>
    <p:sldId id="334" r:id="rId68"/>
    <p:sldId id="339" r:id="rId69"/>
    <p:sldId id="340" r:id="rId70"/>
    <p:sldId id="341" r:id="rId71"/>
    <p:sldId id="285"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727"/>
  </p:normalViewPr>
  <p:slideViewPr>
    <p:cSldViewPr snapToGrid="0" snapToObjects="1">
      <p:cViewPr varScale="1">
        <p:scale>
          <a:sx n="127" d="100"/>
          <a:sy n="127" d="100"/>
        </p:scale>
        <p:origin x="10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250083546423695E-2"/>
          <c:y val="4.8718098878613801E-2"/>
          <c:w val="0.89344376480836896"/>
          <c:h val="0.82886890659965695"/>
        </c:manualLayout>
      </c:layout>
      <c:scatterChart>
        <c:scatterStyle val="lineMarker"/>
        <c:varyColors val="0"/>
        <c:ser>
          <c:idx val="0"/>
          <c:order val="0"/>
          <c:tx>
            <c:strRef>
              <c:f>AvgRetCorrStockIdx!$B$1</c:f>
              <c:strCache>
                <c:ptCount val="1"/>
                <c:pt idx="0">
                  <c:v>Correlation</c:v>
                </c:pt>
              </c:strCache>
            </c:strRef>
          </c:tx>
          <c:spPr>
            <a:ln w="15875"/>
          </c:spPr>
          <c:marker>
            <c:symbol val="none"/>
          </c:marker>
          <c:xVal>
            <c:numRef>
              <c:f>AvgRetCorrStockIdx!$A$2:$A$33</c:f>
              <c:numCache>
                <c:formatCode>General</c:formatCod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numCache>
            </c:numRef>
          </c:xVal>
          <c:yVal>
            <c:numRef>
              <c:f>AvgRetCorrStockIdx!$B$2:$B$33</c:f>
              <c:numCache>
                <c:formatCode>0.00</c:formatCode>
                <c:ptCount val="32"/>
                <c:pt idx="0">
                  <c:v>0.36171459084102803</c:v>
                </c:pt>
                <c:pt idx="1">
                  <c:v>0.48982605013266201</c:v>
                </c:pt>
                <c:pt idx="2">
                  <c:v>0.27512242005778298</c:v>
                </c:pt>
                <c:pt idx="3">
                  <c:v>0.39942428597205298</c:v>
                </c:pt>
                <c:pt idx="4">
                  <c:v>0.24996802388910999</c:v>
                </c:pt>
                <c:pt idx="5">
                  <c:v>0.227564876480953</c:v>
                </c:pt>
                <c:pt idx="6">
                  <c:v>0.55969861905121698</c:v>
                </c:pt>
                <c:pt idx="7">
                  <c:v>0.33213650051762</c:v>
                </c:pt>
                <c:pt idx="8">
                  <c:v>0.319584925932765</c:v>
                </c:pt>
                <c:pt idx="9">
                  <c:v>0.406313916906751</c:v>
                </c:pt>
                <c:pt idx="10">
                  <c:v>0.48101737527716698</c:v>
                </c:pt>
                <c:pt idx="11">
                  <c:v>0.21839544471613501</c:v>
                </c:pt>
                <c:pt idx="12">
                  <c:v>0.32851886963798999</c:v>
                </c:pt>
                <c:pt idx="13">
                  <c:v>0.38668636434597797</c:v>
                </c:pt>
                <c:pt idx="14">
                  <c:v>0.223246205186762</c:v>
                </c:pt>
                <c:pt idx="15">
                  <c:v>0.44628034487360302</c:v>
                </c:pt>
                <c:pt idx="16">
                  <c:v>0.51394300998840103</c:v>
                </c:pt>
                <c:pt idx="17">
                  <c:v>0.68451215732792603</c:v>
                </c:pt>
                <c:pt idx="18">
                  <c:v>0.48617016862732199</c:v>
                </c:pt>
                <c:pt idx="19">
                  <c:v>0.55190141861489495</c:v>
                </c:pt>
                <c:pt idx="20">
                  <c:v>0.59996882051177902</c:v>
                </c:pt>
                <c:pt idx="21">
                  <c:v>0.67368396553148702</c:v>
                </c:pt>
                <c:pt idx="22">
                  <c:v>0.64332868131416998</c:v>
                </c:pt>
                <c:pt idx="23">
                  <c:v>0.68101923099904005</c:v>
                </c:pt>
                <c:pt idx="24">
                  <c:v>0.60239607253933802</c:v>
                </c:pt>
                <c:pt idx="25">
                  <c:v>0.75123643302109699</c:v>
                </c:pt>
                <c:pt idx="26">
                  <c:v>0.70380728570740103</c:v>
                </c:pt>
                <c:pt idx="27">
                  <c:v>0.75724043949494702</c:v>
                </c:pt>
                <c:pt idx="28">
                  <c:v>0.77581458635525002</c:v>
                </c:pt>
                <c:pt idx="29">
                  <c:v>0.787552274691384</c:v>
                </c:pt>
                <c:pt idx="30">
                  <c:v>0.77735638934157403</c:v>
                </c:pt>
                <c:pt idx="31">
                  <c:v>0.78301216799370399</c:v>
                </c:pt>
              </c:numCache>
            </c:numRef>
          </c:yVal>
          <c:smooth val="0"/>
          <c:extLst>
            <c:ext xmlns:c16="http://schemas.microsoft.com/office/drawing/2014/chart" uri="{C3380CC4-5D6E-409C-BE32-E72D297353CC}">
              <c16:uniqueId val="{00000000-1812-8546-9933-98E30B4C380B}"/>
            </c:ext>
          </c:extLst>
        </c:ser>
        <c:dLbls>
          <c:showLegendKey val="0"/>
          <c:showVal val="0"/>
          <c:showCatName val="0"/>
          <c:showSerName val="0"/>
          <c:showPercent val="0"/>
          <c:showBubbleSize val="0"/>
        </c:dLbls>
        <c:axId val="973881696"/>
        <c:axId val="973883472"/>
      </c:scatterChart>
      <c:valAx>
        <c:axId val="973881696"/>
        <c:scaling>
          <c:orientation val="minMax"/>
          <c:max val="2012"/>
          <c:min val="1981"/>
        </c:scaling>
        <c:delete val="0"/>
        <c:axPos val="b"/>
        <c:numFmt formatCode="General" sourceLinked="1"/>
        <c:majorTickMark val="out"/>
        <c:minorTickMark val="out"/>
        <c:tickLblPos val="nextTo"/>
        <c:txPr>
          <a:bodyPr rot="-5400000" vert="horz"/>
          <a:lstStyle/>
          <a:p>
            <a:pPr>
              <a:defRPr/>
            </a:pPr>
            <a:endParaRPr lang="en-US"/>
          </a:p>
        </c:txPr>
        <c:crossAx val="973883472"/>
        <c:crosses val="autoZero"/>
        <c:crossBetween val="midCat"/>
        <c:majorUnit val="2"/>
        <c:minorUnit val="1"/>
      </c:valAx>
      <c:valAx>
        <c:axId val="973883472"/>
        <c:scaling>
          <c:orientation val="minMax"/>
          <c:max val="1"/>
          <c:min val="0"/>
        </c:scaling>
        <c:delete val="0"/>
        <c:axPos val="l"/>
        <c:majorGridlines/>
        <c:title>
          <c:tx>
            <c:rich>
              <a:bodyPr rot="-5400000" vert="horz"/>
              <a:lstStyle/>
              <a:p>
                <a:pPr>
                  <a:defRPr>
                    <a:solidFill>
                      <a:srgbClr val="FFFFFF"/>
                    </a:solidFill>
                  </a:defRPr>
                </a:pPr>
                <a:r>
                  <a:rPr lang="en-US" dirty="0">
                    <a:solidFill>
                      <a:srgbClr val="FFFFFF"/>
                    </a:solidFill>
                  </a:rPr>
                  <a:t>Correlation</a:t>
                </a:r>
              </a:p>
            </c:rich>
          </c:tx>
          <c:layout>
            <c:manualLayout>
              <c:xMode val="edge"/>
              <c:yMode val="edge"/>
              <c:x val="8.9037631425775698E-3"/>
              <c:y val="0.41622119985244899"/>
            </c:manualLayout>
          </c:layout>
          <c:overlay val="0"/>
        </c:title>
        <c:numFmt formatCode="0.0" sourceLinked="0"/>
        <c:majorTickMark val="out"/>
        <c:minorTickMark val="none"/>
        <c:tickLblPos val="nextTo"/>
        <c:crossAx val="973881696"/>
        <c:crosses val="autoZero"/>
        <c:crossBetween val="midCat"/>
        <c:majorUnit val="0.2"/>
      </c:valAx>
      <c:spPr>
        <a:solidFill>
          <a:sysClr val="window" lastClr="FFFFFF"/>
        </a:solidFill>
        <a:ln>
          <a:solidFill>
            <a:schemeClr val="tx1">
              <a:lumMod val="50000"/>
              <a:lumOff val="50000"/>
            </a:schemeClr>
          </a:solidFill>
        </a:ln>
      </c:spPr>
    </c:plotArea>
    <c:plotVisOnly val="1"/>
    <c:dispBlanksAs val="gap"/>
    <c:showDLblsOverMax val="0"/>
  </c:chart>
  <c:spPr>
    <a:ln>
      <a:noFill/>
    </a:ln>
  </c:spPr>
  <c:txPr>
    <a:bodyPr/>
    <a:lstStyle/>
    <a:p>
      <a:pPr>
        <a:defRPr sz="1600">
          <a:latin typeface="Times New Roman" pitchFamily="18" charset="0"/>
          <a:cs typeface="Times New Roman" pitchFamily="18"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950C4-24C5-BE43-BB01-DFD7BDAB313A}" type="datetimeFigureOut">
              <a:rPr lang="en-US" smtClean="0"/>
              <a:t>5/17/21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03D39-E325-5342-9930-C2DB8C7571F2}" type="slidenum">
              <a:rPr lang="en-US" smtClean="0"/>
              <a:t>‹#›</a:t>
            </a:fld>
            <a:endParaRPr lang="en-US"/>
          </a:p>
        </p:txBody>
      </p:sp>
    </p:spTree>
    <p:extLst>
      <p:ext uri="{BB962C8B-B14F-4D97-AF65-F5344CB8AC3E}">
        <p14:creationId xmlns:p14="http://schemas.microsoft.com/office/powerpoint/2010/main" val="16816548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400" dirty="0">
              <a:latin typeface="Times New Roman" pitchFamily="18" charset="0"/>
            </a:endParaRPr>
          </a:p>
          <a:p>
            <a:pPr eaLnBrk="1" hangingPunct="1"/>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E92475-1BF3-4B18-95A2-D16C5E4E4480}" type="slidenum">
              <a:rPr lang="en-US" altLang="en-US" smtClean="0"/>
              <a:pPr eaLnBrk="1" hangingPunct="1"/>
              <a:t>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ADEC41-317B-4D30-A44D-EF046A4E47DB}" type="slidenum">
              <a:rPr lang="en-US" altLang="en-US" smtClean="0"/>
              <a:pPr eaLnBrk="1" hangingPunct="1"/>
              <a:t>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b" hangingPunct="1"/>
            <a:r>
              <a:rPr lang="en-US" altLang="en-US" baseline="30000"/>
              <a:t>a</a:t>
            </a:r>
            <a:r>
              <a:rPr lang="en-US" altLang="en-US"/>
              <a:t>The number provided in parentheses represents the percentage increase in the Sharpe performance measure relative to that of the domestic portfolio, i.e., </a:t>
            </a:r>
          </a:p>
          <a:p>
            <a:pPr eaLnBrk="1" fontAlgn="b" hangingPunct="1"/>
            <a:r>
              <a:rPr lang="en-US" altLang="en-US"/>
              <a:t>[Δ𝑆𝐻𝑃/𝑆𝐻𝑃(𝐷𝑃)]×100, where Δ𝑆𝐻𝑃 denotes the difference in the Sharpe ratio between the optimal international portfolio and the domestic portfolio</a:t>
            </a:r>
          </a:p>
          <a:p>
            <a:pPr eaLnBrk="1" fontAlgn="b" hangingPunct="1"/>
            <a:r>
              <a:rPr lang="en-US" altLang="en-US" baseline="30000"/>
              <a:t>b</a:t>
            </a:r>
            <a:r>
              <a:rPr lang="en-US" altLang="en-US"/>
              <a:t>This column provides the extra return accruing to the optimal international portfolio at the domestic-equivalent risk level.</a:t>
            </a:r>
          </a:p>
          <a:p>
            <a:pPr eaLnBrk="1" fontAlgn="b" hangingPunct="1"/>
            <a:r>
              <a:rPr lang="en-US" altLang="en-US" baseline="30000"/>
              <a:t>c</a:t>
            </a:r>
            <a:r>
              <a:rPr lang="en-US" altLang="en-US"/>
              <a:t>This column provides the annualized extra return accruing to the optimal international portfolio.</a:t>
            </a:r>
          </a:p>
          <a:p>
            <a:pPr eaLnBrk="1" hangingPunct="1"/>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B7B9C2-29EB-4C8D-AD54-7AFD2D6C536D}" type="slidenum">
              <a:rPr lang="en-US" altLang="en-US" smtClean="0"/>
              <a:pPr eaLnBrk="1" hangingPunct="1"/>
              <a:t>10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b" hangingPunct="1"/>
            <a:r>
              <a:rPr lang="en-US" altLang="en-US" baseline="30000"/>
              <a:t>a</a:t>
            </a:r>
            <a:r>
              <a:rPr lang="en-US" altLang="en-US"/>
              <a:t>LC column provides the composition of the optimal international portfolio without considering exchange rate changes.</a:t>
            </a:r>
          </a:p>
          <a:p>
            <a:pPr eaLnBrk="1" fontAlgn="b" hangingPunct="1"/>
            <a:r>
              <a:rPr lang="en-US" altLang="en-US" baseline="30000"/>
              <a:t>b</a:t>
            </a:r>
            <a:r>
              <a:rPr lang="en-US" altLang="en-US"/>
              <a:t>The risk-free rate denotes the risk-free interest rate faced by investors domiciled in the corresponding country in December 2012. It is proxied by the one-month Treasury bill  rate or eurocurrency interest rate.</a:t>
            </a:r>
          </a:p>
          <a:p>
            <a:pPr eaLnBrk="1" hangingPunct="1"/>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06B0D6-018A-47FA-AD54-1C5C8598429B}" type="slidenum">
              <a:rPr lang="en-US" altLang="en-US" smtClean="0"/>
              <a:pPr eaLnBrk="1" hangingPunct="1"/>
              <a:t>11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BFE89A-4055-4727-A117-C0FBAFFFBB9E}" type="slidenum">
              <a:rPr lang="en-US" altLang="en-US" smtClean="0"/>
              <a:pPr eaLnBrk="1" hangingPunct="1"/>
              <a:t>19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AE05C4-2391-4C1F-A501-91395B594E13}" type="slidenum">
              <a:rPr lang="en-US" altLang="en-US" smtClean="0"/>
              <a:pPr eaLnBrk="1" hangingPunct="1"/>
              <a:t>41</a:t>
            </a:fld>
            <a:endParaRPr lang="en-US" alt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1134694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897AB6-C848-49CE-B37D-812D5877AF48}" type="slidenum">
              <a:rPr lang="en-US" altLang="en-US" smtClean="0"/>
              <a:pPr eaLnBrk="1" hangingPunct="1"/>
              <a:t>58</a:t>
            </a:fld>
            <a:endParaRPr lang="en-US" altLang="en-US"/>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IBEX: Spain’s </a:t>
            </a:r>
            <a:r>
              <a:rPr lang="en-US"/>
              <a:t>leading index</a:t>
            </a:r>
          </a:p>
        </p:txBody>
      </p:sp>
      <p:sp>
        <p:nvSpPr>
          <p:cNvPr id="4" name="Slide Number Placeholder 3"/>
          <p:cNvSpPr>
            <a:spLocks noGrp="1"/>
          </p:cNvSpPr>
          <p:nvPr>
            <p:ph type="sldNum" sz="quarter" idx="10"/>
          </p:nvPr>
        </p:nvSpPr>
        <p:spPr/>
        <p:txBody>
          <a:bodyPr/>
          <a:lstStyle/>
          <a:p>
            <a:fld id="{91003D39-E325-5342-9930-C2DB8C7571F2}" type="slidenum">
              <a:rPr lang="en-US" smtClean="0"/>
              <a:t>68</a:t>
            </a:fld>
            <a:endParaRPr lang="en-US"/>
          </a:p>
        </p:txBody>
      </p:sp>
    </p:spTree>
    <p:extLst>
      <p:ext uri="{BB962C8B-B14F-4D97-AF65-F5344CB8AC3E}">
        <p14:creationId xmlns:p14="http://schemas.microsoft.com/office/powerpoint/2010/main" val="17826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55459D-B606-4E7D-B332-5D57380422C9}" type="slidenum">
              <a:rPr lang="en-US" altLang="en-US" smtClean="0"/>
              <a:pPr eaLnBrk="1" hangingPunct="1"/>
              <a:t>69</a:t>
            </a:fld>
            <a:endParaRPr lang="en-US" alt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dirty="0"/>
              <a:t>ASX: Australia’s leading index</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FEFC59D6-1696-7449-91FE-9E1AE4FEC42F}" type="datetimeFigureOut">
              <a:rPr lang="en-US" smtClean="0"/>
              <a:t>5/17/21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FC59D6-1696-7449-91FE-9E1AE4FEC42F}" type="datetimeFigureOut">
              <a:rPr lang="en-US" smtClean="0"/>
              <a:t>5/17/21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FEFC59D6-1696-7449-91FE-9E1AE4FEC42F}" type="datetimeFigureOut">
              <a:rPr lang="en-US" smtClean="0"/>
              <a:t>5/17/21</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EFC59D6-1696-7449-91FE-9E1AE4FEC42F}" type="datetimeFigureOut">
              <a:rPr lang="en-US" smtClean="0"/>
              <a:t>5/17/21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EFC59D6-1696-7449-91FE-9E1AE4FEC42F}" type="datetimeFigureOut">
              <a:rPr lang="en-US" smtClean="0"/>
              <a:t>5/17/21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FC59D6-1696-7449-91FE-9E1AE4FEC42F}"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FC59D6-1696-7449-91FE-9E1AE4FEC42F}" type="datetimeFigureOut">
              <a:rPr lang="en-US" smtClean="0"/>
              <a:t>5/17/21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FEFC59D6-1696-7449-91FE-9E1AE4FEC42F}" type="datetimeFigureOut">
              <a:rPr lang="en-US" smtClean="0"/>
              <a:t>5/17/21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89CFA-09AA-E24E-9FF1-1DAED68D6B5A}"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FC59D6-1696-7449-91FE-9E1AE4FEC42F}" type="datetimeFigureOut">
              <a:rPr lang="en-US" smtClean="0"/>
              <a:t>5/17/21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FC59D6-1696-7449-91FE-9E1AE4FEC42F}" type="datetimeFigureOut">
              <a:rPr lang="en-US" smtClean="0"/>
              <a:t>5/17/21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FEFC59D6-1696-7449-91FE-9E1AE4FEC42F}" type="datetimeFigureOut">
              <a:rPr lang="en-US" smtClean="0"/>
              <a:t>5/17/21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EFC59D6-1696-7449-91FE-9E1AE4FEC42F}" type="datetimeFigureOut">
              <a:rPr lang="en-US" smtClean="0"/>
              <a:t>5/17/21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FEFC59D6-1696-7449-91FE-9E1AE4FEC42F}" type="datetimeFigureOut">
              <a:rPr lang="en-US" smtClean="0"/>
              <a:t>5/17/21</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3A289CFA-09AA-E24E-9FF1-1DAED68D6B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428" y="1469571"/>
            <a:ext cx="7800819" cy="2438319"/>
          </a:xfrm>
        </p:spPr>
        <p:txBody>
          <a:bodyPr/>
          <a:lstStyle/>
          <a:p>
            <a:r>
              <a:rPr lang="en-US" sz="3600" dirty="0"/>
              <a:t>International Portfolio Management </a:t>
            </a:r>
          </a:p>
        </p:txBody>
      </p:sp>
      <p:sp>
        <p:nvSpPr>
          <p:cNvPr id="3" name="Subtitle 2"/>
          <p:cNvSpPr>
            <a:spLocks noGrp="1"/>
          </p:cNvSpPr>
          <p:nvPr>
            <p:ph type="subTitle" idx="1"/>
          </p:nvPr>
        </p:nvSpPr>
        <p:spPr>
          <a:xfrm>
            <a:off x="1600201" y="4529666"/>
            <a:ext cx="6762749" cy="1189815"/>
          </a:xfrm>
        </p:spPr>
        <p:txBody>
          <a:bodyPr/>
          <a:lstStyle/>
          <a:p>
            <a:endParaRPr lang="en-US" i="1" dirty="0"/>
          </a:p>
        </p:txBody>
      </p:sp>
    </p:spTree>
    <p:extLst>
      <p:ext uri="{BB962C8B-B14F-4D97-AF65-F5344CB8AC3E}">
        <p14:creationId xmlns:p14="http://schemas.microsoft.com/office/powerpoint/2010/main" val="1944671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33800598"/>
              </p:ext>
            </p:extLst>
          </p:nvPr>
        </p:nvGraphicFramePr>
        <p:xfrm>
          <a:off x="152400" y="1605028"/>
          <a:ext cx="8839200" cy="4617968"/>
        </p:xfrm>
        <a:graphic>
          <a:graphicData uri="http://schemas.openxmlformats.org/drawingml/2006/table">
            <a:tbl>
              <a:tblPr/>
              <a:tblGrid>
                <a:gridCol w="1600200">
                  <a:extLst>
                    <a:ext uri="{9D8B030D-6E8A-4147-A177-3AD203B41FA5}">
                      <a16:colId xmlns:a16="http://schemas.microsoft.com/office/drawing/2014/main" val="20000"/>
                    </a:ext>
                  </a:extLst>
                </a:gridCol>
                <a:gridCol w="560388">
                  <a:extLst>
                    <a:ext uri="{9D8B030D-6E8A-4147-A177-3AD203B41FA5}">
                      <a16:colId xmlns:a16="http://schemas.microsoft.com/office/drawing/2014/main" val="20001"/>
                    </a:ext>
                  </a:extLst>
                </a:gridCol>
                <a:gridCol w="544512">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171450">
                  <a:extLst>
                    <a:ext uri="{9D8B030D-6E8A-4147-A177-3AD203B41FA5}">
                      <a16:colId xmlns:a16="http://schemas.microsoft.com/office/drawing/2014/main" val="20004"/>
                    </a:ext>
                  </a:extLst>
                </a:gridCol>
                <a:gridCol w="955675">
                  <a:extLst>
                    <a:ext uri="{9D8B030D-6E8A-4147-A177-3AD203B41FA5}">
                      <a16:colId xmlns:a16="http://schemas.microsoft.com/office/drawing/2014/main" val="20005"/>
                    </a:ext>
                  </a:extLst>
                </a:gridCol>
                <a:gridCol w="582613">
                  <a:extLst>
                    <a:ext uri="{9D8B030D-6E8A-4147-A177-3AD203B41FA5}">
                      <a16:colId xmlns:a16="http://schemas.microsoft.com/office/drawing/2014/main" val="20006"/>
                    </a:ext>
                  </a:extLst>
                </a:gridCol>
                <a:gridCol w="698500">
                  <a:extLst>
                    <a:ext uri="{9D8B030D-6E8A-4147-A177-3AD203B41FA5}">
                      <a16:colId xmlns:a16="http://schemas.microsoft.com/office/drawing/2014/main" val="20007"/>
                    </a:ext>
                  </a:extLst>
                </a:gridCol>
                <a:gridCol w="182562">
                  <a:extLst>
                    <a:ext uri="{9D8B030D-6E8A-4147-A177-3AD203B41FA5}">
                      <a16:colId xmlns:a16="http://schemas.microsoft.com/office/drawing/2014/main" val="20008"/>
                    </a:ext>
                  </a:extLst>
                </a:gridCol>
                <a:gridCol w="592138">
                  <a:extLst>
                    <a:ext uri="{9D8B030D-6E8A-4147-A177-3AD203B41FA5}">
                      <a16:colId xmlns:a16="http://schemas.microsoft.com/office/drawing/2014/main" val="20009"/>
                    </a:ext>
                  </a:extLst>
                </a:gridCol>
                <a:gridCol w="733425">
                  <a:extLst>
                    <a:ext uri="{9D8B030D-6E8A-4147-A177-3AD203B41FA5}">
                      <a16:colId xmlns:a16="http://schemas.microsoft.com/office/drawing/2014/main" val="20010"/>
                    </a:ext>
                  </a:extLst>
                </a:gridCol>
                <a:gridCol w="731837">
                  <a:extLst>
                    <a:ext uri="{9D8B030D-6E8A-4147-A177-3AD203B41FA5}">
                      <a16:colId xmlns:a16="http://schemas.microsoft.com/office/drawing/2014/main" val="20011"/>
                    </a:ext>
                  </a:extLst>
                </a:gridCol>
                <a:gridCol w="762000">
                  <a:extLst>
                    <a:ext uri="{9D8B030D-6E8A-4147-A177-3AD203B41FA5}">
                      <a16:colId xmlns:a16="http://schemas.microsoft.com/office/drawing/2014/main" val="20012"/>
                    </a:ext>
                  </a:extLst>
                </a:gridCol>
              </a:tblGrid>
              <a:tr h="61064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cs typeface="Times New Roman" pitchFamily="18" charset="0"/>
                        </a:rPr>
                        <a:t> </a:t>
                      </a:r>
                      <a:endParaRPr kumimoji="0" lang="en-US" sz="1400" b="0" i="0" u="none" strike="noStrike" cap="none" normalizeH="0" baseline="0" dirty="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8DB3E2"/>
                    </a:solidFill>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Calibri" pitchFamily="34" charset="0"/>
                          <a:cs typeface="Times New Roman" pitchFamily="18" charset="0"/>
                        </a:rPr>
                        <a:t>Domestic Portfolio</a:t>
                      </a:r>
                      <a:endParaRPr kumimoji="0" lang="en-US" sz="1400" b="0" i="0" u="none" strike="noStrike" cap="none" normalizeH="0" baseline="0" dirty="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Calibri" pitchFamily="34" charset="0"/>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8DB3E2"/>
                    </a:solidFill>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Calibri" pitchFamily="34" charset="0"/>
                          <a:cs typeface="Times New Roman" pitchFamily="18" charset="0"/>
                        </a:rPr>
                        <a:t>Optimal International Portfolio</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Calibri" pitchFamily="34" charset="0"/>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8DB3E2"/>
                    </a:solidFill>
                  </a:tcPr>
                </a:tc>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Calibri" pitchFamily="34" charset="0"/>
                          <a:cs typeface="Times New Roman" pitchFamily="18" charset="0"/>
                        </a:rPr>
                        <a:t>Gains from International Investment</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43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cs typeface="Times New Roman" pitchFamily="18" charset="0"/>
                        </a:rPr>
                        <a:t>Investor's Domicile</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cs typeface="Times New Roman" pitchFamily="18" charset="0"/>
                        </a:rPr>
                        <a:t>Mean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cs typeface="Times New Roman" pitchFamily="18" charset="0"/>
                        </a:rPr>
                        <a:t>SD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cs typeface="Times New Roman" pitchFamily="18" charset="0"/>
                        </a:rPr>
                        <a:t>SHP</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cs typeface="Times New Roman" pitchFamily="18" charset="0"/>
                        </a:rPr>
                        <a:t>Mean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cs typeface="Times New Roman" pitchFamily="18" charset="0"/>
                        </a:rPr>
                        <a:t>SD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cs typeface="Times New Roman" pitchFamily="18" charset="0"/>
                        </a:rPr>
                        <a:t>SHP</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cs typeface="Times New Roman" pitchFamily="18" charset="0"/>
                        </a:rPr>
                        <a:t>ΔSHP</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cs typeface="Times New Roman" pitchFamily="18" charset="0"/>
                        </a:rPr>
                        <a:t>(Δ%)</a:t>
                      </a:r>
                      <a:r>
                        <a:rPr kumimoji="0" lang="en-US" sz="1400" b="1" i="0" u="none" strike="noStrike" cap="none" normalizeH="0" baseline="30000">
                          <a:ln>
                            <a:noFill/>
                          </a:ln>
                          <a:solidFill>
                            <a:srgbClr val="000000"/>
                          </a:solidFill>
                          <a:effectLst/>
                          <a:latin typeface="Calibri" pitchFamily="34" charset="0"/>
                          <a:cs typeface="Times New Roman" pitchFamily="18" charset="0"/>
                        </a:rPr>
                        <a:t>a</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cs typeface="Times New Roman" pitchFamily="18" charset="0"/>
                        </a:rPr>
                        <a:t>ΔR(%)</a:t>
                      </a:r>
                      <a:r>
                        <a:rPr kumimoji="0" lang="en-US" sz="1400" b="1" i="0" u="none" strike="noStrike" cap="none" normalizeH="0" baseline="30000">
                          <a:ln>
                            <a:noFill/>
                          </a:ln>
                          <a:solidFill>
                            <a:srgbClr val="000000"/>
                          </a:solidFill>
                          <a:effectLst/>
                          <a:latin typeface="Calibri" pitchFamily="34" charset="0"/>
                          <a:cs typeface="Times New Roman" pitchFamily="18" charset="0"/>
                        </a:rPr>
                        <a:t>b</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cs typeface="Times New Roman" pitchFamily="18" charset="0"/>
                        </a:rPr>
                        <a:t>(%p.a.)</a:t>
                      </a:r>
                      <a:r>
                        <a:rPr kumimoji="0" lang="en-US" sz="1400" b="1" i="0" u="none" strike="noStrike" cap="none" normalizeH="0" baseline="30000">
                          <a:ln>
                            <a:noFill/>
                          </a:ln>
                          <a:solidFill>
                            <a:srgbClr val="000000"/>
                          </a:solidFill>
                          <a:effectLst/>
                          <a:latin typeface="Calibri" pitchFamily="34" charset="0"/>
                          <a:cs typeface="Times New Roman" pitchFamily="18" charset="0"/>
                        </a:rPr>
                        <a:t>c</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1"/>
                  </a:ext>
                </a:extLst>
              </a:tr>
              <a:tr h="26715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Australia (AU)</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0.56</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5.43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0.068</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0.83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4.78</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0.133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0.065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(95)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(0.35)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(4.23)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extLst>
                  <a:ext uri="{0D108BD9-81ED-4DB2-BD59-A6C34878D82A}">
                    <a16:rowId xmlns:a16="http://schemas.microsoft.com/office/drawing/2014/main" val="10002"/>
                  </a:ext>
                </a:extLst>
              </a:tr>
              <a:tr h="26715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Canada (CN)</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0.51</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4.98</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0.086</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0.73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4.39</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0.147</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0.061</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(71)</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(0.30)</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(3.65)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BE5F1"/>
                    </a:solidFill>
                  </a:tcPr>
                </a:tc>
                <a:extLst>
                  <a:ext uri="{0D108BD9-81ED-4DB2-BD59-A6C34878D82A}">
                    <a16:rowId xmlns:a16="http://schemas.microsoft.com/office/drawing/2014/main" val="10003"/>
                  </a:ext>
                </a:extLst>
              </a:tr>
              <a:tr h="26715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France (FR)</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0.61</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6.00</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0.100</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0.83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4.95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0.168</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0.067</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(67)</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(0.40)</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(4.85)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BE5F1"/>
                    </a:solidFill>
                  </a:tcPr>
                </a:tc>
                <a:extLst>
                  <a:ext uri="{0D108BD9-81ED-4DB2-BD59-A6C34878D82A}">
                    <a16:rowId xmlns:a16="http://schemas.microsoft.com/office/drawing/2014/main" val="10004"/>
                  </a:ext>
                </a:extLst>
              </a:tr>
              <a:tr h="26715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Germany (GM)</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0.53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6.18</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0.085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0.77</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5.10</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0.149</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0.064</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(76)</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(0.40)</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(4.78)</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BE5F1"/>
                    </a:solidFill>
                  </a:tcPr>
                </a:tc>
                <a:extLst>
                  <a:ext uri="{0D108BD9-81ED-4DB2-BD59-A6C34878D82A}">
                    <a16:rowId xmlns:a16="http://schemas.microsoft.com/office/drawing/2014/main" val="10005"/>
                  </a:ext>
                </a:extLst>
              </a:tr>
              <a:tr h="26715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Hong Kong (HK)</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0.78</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8.71</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0.087</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0.85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SimSun" pitchFamily="2" charset="-122"/>
                          <a:cs typeface="Times New Roman" pitchFamily="18" charset="0"/>
                        </a:rPr>
                        <a:t>4.81</a:t>
                      </a:r>
                      <a:endParaRPr kumimoji="0" lang="en-US" sz="1400" b="0" i="0" u="none" strike="noStrike" cap="none" normalizeH="0" baseline="0" dirty="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0.173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0.086</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(98)</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(0.75)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(8.95)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BE5F1"/>
                    </a:solidFill>
                  </a:tcPr>
                </a:tc>
                <a:extLst>
                  <a:ext uri="{0D108BD9-81ED-4DB2-BD59-A6C34878D82A}">
                    <a16:rowId xmlns:a16="http://schemas.microsoft.com/office/drawing/2014/main" val="10006"/>
                  </a:ext>
                </a:extLst>
              </a:tr>
              <a:tr h="26715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Italy (IT)</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0.60</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6.93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0.086</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0.93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4.95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0.187</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0.100</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(116)</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(0.69)</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(8.33)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BE5F1"/>
                    </a:solidFill>
                  </a:tcPr>
                </a:tc>
                <a:extLst>
                  <a:ext uri="{0D108BD9-81ED-4DB2-BD59-A6C34878D82A}">
                    <a16:rowId xmlns:a16="http://schemas.microsoft.com/office/drawing/2014/main" val="10007"/>
                  </a:ext>
                </a:extLst>
              </a:tr>
              <a:tr h="26715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Japan (JP)</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0.17</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5.72</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0.028</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0.63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6.65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0.093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0.066</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(236)</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(0.38)</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(4.51)</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BE5F1"/>
                    </a:solidFill>
                  </a:tcPr>
                </a:tc>
                <a:extLst>
                  <a:ext uri="{0D108BD9-81ED-4DB2-BD59-A6C34878D82A}">
                    <a16:rowId xmlns:a16="http://schemas.microsoft.com/office/drawing/2014/main" val="10008"/>
                  </a:ext>
                </a:extLst>
              </a:tr>
              <a:tr h="26715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Netherlands (NL)</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0.60</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5.57</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0.108</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0.77</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5.08</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0.150</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0.043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(39)</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(0.24)</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(2.84)</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BE5F1"/>
                    </a:solidFill>
                  </a:tcPr>
                </a:tc>
                <a:extLst>
                  <a:ext uri="{0D108BD9-81ED-4DB2-BD59-A6C34878D82A}">
                    <a16:rowId xmlns:a16="http://schemas.microsoft.com/office/drawing/2014/main" val="10009"/>
                  </a:ext>
                </a:extLst>
              </a:tr>
              <a:tr h="26715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Sweden (SD)</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1.13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6.90</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0.148</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0.91</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4.69</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0.173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0.025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(17)</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(0.17)</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(2.05)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BE5F1"/>
                    </a:solidFill>
                  </a:tcPr>
                </a:tc>
                <a:extLst>
                  <a:ext uri="{0D108BD9-81ED-4DB2-BD59-A6C34878D82A}">
                    <a16:rowId xmlns:a16="http://schemas.microsoft.com/office/drawing/2014/main" val="10010"/>
                  </a:ext>
                </a:extLst>
              </a:tr>
              <a:tr h="26715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Switzerland (SW)</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0.57</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4.89</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0.120</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0.76</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5.03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0.153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0.033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(28)</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(0.16)</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(1.94)</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BE5F1"/>
                    </a:solidFill>
                  </a:tcPr>
                </a:tc>
                <a:extLst>
                  <a:ext uri="{0D108BD9-81ED-4DB2-BD59-A6C34878D82A}">
                    <a16:rowId xmlns:a16="http://schemas.microsoft.com/office/drawing/2014/main" val="10011"/>
                  </a:ext>
                </a:extLst>
              </a:tr>
              <a:tr h="53431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United Kingdom (UK)</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0.63</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4.85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0.122</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0.86</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5.14</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0.159</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0.038</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(31)</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(0.18)</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(2.19)</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BE5F1"/>
                    </a:solidFill>
                  </a:tcPr>
                </a:tc>
                <a:extLst>
                  <a:ext uri="{0D108BD9-81ED-4DB2-BD59-A6C34878D82A}">
                    <a16:rowId xmlns:a16="http://schemas.microsoft.com/office/drawing/2014/main" val="10012"/>
                  </a:ext>
                </a:extLst>
              </a:tr>
              <a:tr h="26715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United States (US)</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0.65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4.59</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0.137</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0.75</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4.86</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0.151</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 </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0.014</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(10)</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Calibri" pitchFamily="34" charset="0"/>
                          <a:ea typeface="SimSun" pitchFamily="2" charset="-122"/>
                          <a:cs typeface="Times New Roman" pitchFamily="18" charset="0"/>
                        </a:rPr>
                        <a:t>(0.06)</a:t>
                      </a:r>
                      <a:endParaRPr kumimoji="0" lang="en-US" sz="1400" b="0" i="0" u="none" strike="noStrike" cap="none" normalizeH="0" baseline="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SimSun" pitchFamily="2" charset="-122"/>
                          <a:cs typeface="Times New Roman" pitchFamily="18" charset="0"/>
                        </a:rPr>
                        <a:t>(0.78)</a:t>
                      </a:r>
                      <a:endParaRPr kumimoji="0" lang="en-US" sz="1400" b="0" i="0" u="none" strike="noStrike" cap="none" normalizeH="0" baseline="0" dirty="0">
                        <a:ln>
                          <a:noFill/>
                        </a:ln>
                        <a:solidFill>
                          <a:schemeClr val="tx1"/>
                        </a:solidFill>
                        <a:effectLst/>
                        <a:latin typeface="Calibri" pitchFamily="34" charset="0"/>
                        <a:ea typeface="SimSun" pitchFamily="2" charset="-122"/>
                        <a:cs typeface="Times New Roman" pitchFamily="18" charset="0"/>
                      </a:endParaRPr>
                    </a:p>
                  </a:txBody>
                  <a:tcPr marL="65764" marR="65764" marT="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10013"/>
                  </a:ext>
                </a:extLst>
              </a:tr>
            </a:tbl>
          </a:graphicData>
        </a:graphic>
      </p:graphicFrame>
      <p:sp>
        <p:nvSpPr>
          <p:cNvPr id="15546" name="Title 1"/>
          <p:cNvSpPr>
            <a:spLocks noGrp="1"/>
          </p:cNvSpPr>
          <p:nvPr>
            <p:ph type="title"/>
          </p:nvPr>
        </p:nvSpPr>
        <p:spPr>
          <a:xfrm>
            <a:off x="474469" y="711794"/>
            <a:ext cx="8517131" cy="713594"/>
          </a:xfrm>
        </p:spPr>
        <p:txBody>
          <a:bodyPr vert="horz" lIns="91440" tIns="45720" rIns="91440" bIns="45720" rtlCol="0" anchor="t">
            <a:noAutofit/>
          </a:bodyPr>
          <a:lstStyle/>
          <a:p>
            <a:r>
              <a:rPr lang="en-US" altLang="en-US" sz="2600" dirty="0"/>
              <a:t>Diversification gain by investor’s domicile, 1980 – 2012</a:t>
            </a:r>
          </a:p>
        </p:txBody>
      </p:sp>
      <p:sp>
        <p:nvSpPr>
          <p:cNvPr id="5"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24741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2133600"/>
          <a:ext cx="8839197" cy="4291012"/>
        </p:xfrm>
        <a:graphic>
          <a:graphicData uri="http://schemas.openxmlformats.org/drawingml/2006/table">
            <a:tbl>
              <a:tblPr firstRow="1" firstCol="1" bandRow="1"/>
              <a:tblGrid>
                <a:gridCol w="1262482">
                  <a:extLst>
                    <a:ext uri="{9D8B030D-6E8A-4147-A177-3AD203B41FA5}">
                      <a16:colId xmlns:a16="http://schemas.microsoft.com/office/drawing/2014/main" val="20000"/>
                    </a:ext>
                  </a:extLst>
                </a:gridCol>
                <a:gridCol w="582836">
                  <a:extLst>
                    <a:ext uri="{9D8B030D-6E8A-4147-A177-3AD203B41FA5}">
                      <a16:colId xmlns:a16="http://schemas.microsoft.com/office/drawing/2014/main" val="20001"/>
                    </a:ext>
                  </a:extLst>
                </a:gridCol>
                <a:gridCol w="582836">
                  <a:extLst>
                    <a:ext uri="{9D8B030D-6E8A-4147-A177-3AD203B41FA5}">
                      <a16:colId xmlns:a16="http://schemas.microsoft.com/office/drawing/2014/main" val="20002"/>
                    </a:ext>
                  </a:extLst>
                </a:gridCol>
                <a:gridCol w="582836">
                  <a:extLst>
                    <a:ext uri="{9D8B030D-6E8A-4147-A177-3AD203B41FA5}">
                      <a16:colId xmlns:a16="http://schemas.microsoft.com/office/drawing/2014/main" val="20003"/>
                    </a:ext>
                  </a:extLst>
                </a:gridCol>
                <a:gridCol w="582836">
                  <a:extLst>
                    <a:ext uri="{9D8B030D-6E8A-4147-A177-3AD203B41FA5}">
                      <a16:colId xmlns:a16="http://schemas.microsoft.com/office/drawing/2014/main" val="20004"/>
                    </a:ext>
                  </a:extLst>
                </a:gridCol>
                <a:gridCol w="582836">
                  <a:extLst>
                    <a:ext uri="{9D8B030D-6E8A-4147-A177-3AD203B41FA5}">
                      <a16:colId xmlns:a16="http://schemas.microsoft.com/office/drawing/2014/main" val="20005"/>
                    </a:ext>
                  </a:extLst>
                </a:gridCol>
                <a:gridCol w="582836">
                  <a:extLst>
                    <a:ext uri="{9D8B030D-6E8A-4147-A177-3AD203B41FA5}">
                      <a16:colId xmlns:a16="http://schemas.microsoft.com/office/drawing/2014/main" val="20006"/>
                    </a:ext>
                  </a:extLst>
                </a:gridCol>
                <a:gridCol w="582836">
                  <a:extLst>
                    <a:ext uri="{9D8B030D-6E8A-4147-A177-3AD203B41FA5}">
                      <a16:colId xmlns:a16="http://schemas.microsoft.com/office/drawing/2014/main" val="20007"/>
                    </a:ext>
                  </a:extLst>
                </a:gridCol>
                <a:gridCol w="582836">
                  <a:extLst>
                    <a:ext uri="{9D8B030D-6E8A-4147-A177-3AD203B41FA5}">
                      <a16:colId xmlns:a16="http://schemas.microsoft.com/office/drawing/2014/main" val="20008"/>
                    </a:ext>
                  </a:extLst>
                </a:gridCol>
                <a:gridCol w="582836">
                  <a:extLst>
                    <a:ext uri="{9D8B030D-6E8A-4147-A177-3AD203B41FA5}">
                      <a16:colId xmlns:a16="http://schemas.microsoft.com/office/drawing/2014/main" val="20009"/>
                    </a:ext>
                  </a:extLst>
                </a:gridCol>
                <a:gridCol w="582836">
                  <a:extLst>
                    <a:ext uri="{9D8B030D-6E8A-4147-A177-3AD203B41FA5}">
                      <a16:colId xmlns:a16="http://schemas.microsoft.com/office/drawing/2014/main" val="20010"/>
                    </a:ext>
                  </a:extLst>
                </a:gridCol>
                <a:gridCol w="582836">
                  <a:extLst>
                    <a:ext uri="{9D8B030D-6E8A-4147-A177-3AD203B41FA5}">
                      <a16:colId xmlns:a16="http://schemas.microsoft.com/office/drawing/2014/main" val="20011"/>
                    </a:ext>
                  </a:extLst>
                </a:gridCol>
                <a:gridCol w="582836">
                  <a:extLst>
                    <a:ext uri="{9D8B030D-6E8A-4147-A177-3AD203B41FA5}">
                      <a16:colId xmlns:a16="http://schemas.microsoft.com/office/drawing/2014/main" val="20012"/>
                    </a:ext>
                  </a:extLst>
                </a:gridCol>
                <a:gridCol w="582683">
                  <a:extLst>
                    <a:ext uri="{9D8B030D-6E8A-4147-A177-3AD203B41FA5}">
                      <a16:colId xmlns:a16="http://schemas.microsoft.com/office/drawing/2014/main" val="20013"/>
                    </a:ext>
                  </a:extLst>
                </a:gridCol>
              </a:tblGrid>
              <a:tr h="225181">
                <a:tc>
                  <a:txBody>
                    <a:bodyPr/>
                    <a:lstStyle/>
                    <a:p>
                      <a:pPr marL="0" marR="0">
                        <a:lnSpc>
                          <a:spcPct val="115000"/>
                        </a:lnSpc>
                        <a:spcBef>
                          <a:spcPts val="0"/>
                        </a:spcBef>
                        <a:spcAft>
                          <a:spcPts val="1000"/>
                        </a:spcAft>
                      </a:pPr>
                      <a:r>
                        <a:rPr lang="en-US" sz="1200" dirty="0">
                          <a:solidFill>
                            <a:srgbClr val="000000"/>
                          </a:solidFill>
                          <a:effectLst/>
                          <a:latin typeface="Calibri"/>
                          <a:ea typeface="SimSun"/>
                          <a:cs typeface="Times New Roman"/>
                        </a:rPr>
                        <a:t> </a:t>
                      </a:r>
                      <a:endParaRPr lang="en-US" sz="1200" dirty="0">
                        <a:effectLst/>
                        <a:latin typeface="Calibri"/>
                        <a:ea typeface="SimSun"/>
                        <a:cs typeface="Times New Roman"/>
                      </a:endParaRPr>
                    </a:p>
                  </a:txBody>
                  <a:tcPr marL="8477" marR="8477" marT="847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DB3E2"/>
                    </a:solidFill>
                  </a:tcPr>
                </a:tc>
                <a:tc gridSpan="12">
                  <a:txBody>
                    <a:bodyPr/>
                    <a:lstStyle/>
                    <a:p>
                      <a:pPr marL="0" marR="0" algn="ctr">
                        <a:lnSpc>
                          <a:spcPct val="115000"/>
                        </a:lnSpc>
                        <a:spcBef>
                          <a:spcPts val="0"/>
                        </a:spcBef>
                        <a:spcAft>
                          <a:spcPts val="1000"/>
                        </a:spcAft>
                      </a:pPr>
                      <a:r>
                        <a:rPr lang="en-US" sz="1200" b="1">
                          <a:solidFill>
                            <a:srgbClr val="000000"/>
                          </a:solidFill>
                          <a:effectLst/>
                          <a:latin typeface="Calibri"/>
                          <a:ea typeface="SimSun"/>
                          <a:cs typeface="Times New Roman"/>
                        </a:rPr>
                        <a:t>From the perspective of Investors Domiciled in</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225181">
                <a:tc>
                  <a:txBody>
                    <a:bodyPr/>
                    <a:lstStyle/>
                    <a:p>
                      <a:pPr marL="0" marR="0">
                        <a:lnSpc>
                          <a:spcPct val="115000"/>
                        </a:lnSpc>
                        <a:spcBef>
                          <a:spcPts val="0"/>
                        </a:spcBef>
                        <a:spcAft>
                          <a:spcPts val="1000"/>
                        </a:spcAft>
                      </a:pPr>
                      <a:r>
                        <a:rPr lang="en-US" sz="1200" b="1" dirty="0">
                          <a:solidFill>
                            <a:srgbClr val="000000"/>
                          </a:solidFill>
                          <a:effectLst/>
                          <a:latin typeface="Calibri"/>
                          <a:ea typeface="SimSun"/>
                          <a:cs typeface="Times New Roman"/>
                        </a:rPr>
                        <a:t>Stock Market</a:t>
                      </a:r>
                      <a:endParaRPr lang="en-US" sz="1200" dirty="0">
                        <a:effectLst/>
                        <a:latin typeface="Calibri"/>
                        <a:ea typeface="SimSun"/>
                        <a:cs typeface="Times New Roman"/>
                      </a:endParaRPr>
                    </a:p>
                  </a:txBody>
                  <a:tcPr marL="81375" marR="8477" marT="847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200" b="1">
                          <a:solidFill>
                            <a:srgbClr val="000000"/>
                          </a:solidFill>
                          <a:effectLst/>
                          <a:latin typeface="Calibri"/>
                          <a:ea typeface="SimSun"/>
                          <a:cs typeface="Times New Roman"/>
                        </a:rPr>
                        <a:t>AU</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200" b="1">
                          <a:solidFill>
                            <a:srgbClr val="000000"/>
                          </a:solidFill>
                          <a:effectLst/>
                          <a:latin typeface="Calibri"/>
                          <a:ea typeface="SimSun"/>
                          <a:cs typeface="Times New Roman"/>
                        </a:rPr>
                        <a:t>CN</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200" b="1">
                          <a:solidFill>
                            <a:srgbClr val="000000"/>
                          </a:solidFill>
                          <a:effectLst/>
                          <a:latin typeface="Calibri"/>
                          <a:ea typeface="SimSun"/>
                          <a:cs typeface="Times New Roman"/>
                        </a:rPr>
                        <a:t>FR</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200" b="1">
                          <a:solidFill>
                            <a:srgbClr val="000000"/>
                          </a:solidFill>
                          <a:effectLst/>
                          <a:latin typeface="Calibri"/>
                          <a:ea typeface="SimSun"/>
                          <a:cs typeface="Times New Roman"/>
                        </a:rPr>
                        <a:t>GM</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200" b="1">
                          <a:solidFill>
                            <a:srgbClr val="000000"/>
                          </a:solidFill>
                          <a:effectLst/>
                          <a:latin typeface="Calibri"/>
                          <a:ea typeface="SimSun"/>
                          <a:cs typeface="Times New Roman"/>
                        </a:rPr>
                        <a:t>HK</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200" b="1">
                          <a:solidFill>
                            <a:srgbClr val="000000"/>
                          </a:solidFill>
                          <a:effectLst/>
                          <a:latin typeface="Calibri"/>
                          <a:ea typeface="SimSun"/>
                          <a:cs typeface="Times New Roman"/>
                        </a:rPr>
                        <a:t>IT</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200" b="1">
                          <a:solidFill>
                            <a:srgbClr val="000000"/>
                          </a:solidFill>
                          <a:effectLst/>
                          <a:latin typeface="Calibri"/>
                          <a:ea typeface="SimSun"/>
                          <a:cs typeface="Times New Roman"/>
                        </a:rPr>
                        <a:t>JP</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200" b="1">
                          <a:solidFill>
                            <a:srgbClr val="000000"/>
                          </a:solidFill>
                          <a:effectLst/>
                          <a:latin typeface="Calibri"/>
                          <a:ea typeface="SimSun"/>
                          <a:cs typeface="Times New Roman"/>
                        </a:rPr>
                        <a:t>NL</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200" b="1">
                          <a:solidFill>
                            <a:srgbClr val="000000"/>
                          </a:solidFill>
                          <a:effectLst/>
                          <a:latin typeface="Calibri"/>
                          <a:ea typeface="SimSun"/>
                          <a:cs typeface="Times New Roman"/>
                        </a:rPr>
                        <a:t>SD</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200" b="1">
                          <a:solidFill>
                            <a:srgbClr val="000000"/>
                          </a:solidFill>
                          <a:effectLst/>
                          <a:latin typeface="Calibri"/>
                          <a:ea typeface="SimSun"/>
                          <a:cs typeface="Times New Roman"/>
                        </a:rPr>
                        <a:t>SW</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200" b="1">
                          <a:solidFill>
                            <a:srgbClr val="000000"/>
                          </a:solidFill>
                          <a:effectLst/>
                          <a:latin typeface="Calibri"/>
                          <a:ea typeface="SimSun"/>
                          <a:cs typeface="Times New Roman"/>
                        </a:rPr>
                        <a:t>UK</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200" b="1">
                          <a:solidFill>
                            <a:srgbClr val="000000"/>
                          </a:solidFill>
                          <a:effectLst/>
                          <a:latin typeface="Calibri"/>
                          <a:ea typeface="SimSun"/>
                          <a:cs typeface="Times New Roman"/>
                        </a:rPr>
                        <a:t>US</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200" b="1">
                          <a:solidFill>
                            <a:srgbClr val="000000"/>
                          </a:solidFill>
                          <a:effectLst/>
                          <a:latin typeface="Calibri"/>
                          <a:ea typeface="SimSun"/>
                          <a:cs typeface="Times New Roman"/>
                        </a:rPr>
                        <a:t>LC</a:t>
                      </a:r>
                      <a:r>
                        <a:rPr lang="en-US" sz="1200" b="1" baseline="30000">
                          <a:solidFill>
                            <a:srgbClr val="000000"/>
                          </a:solidFill>
                          <a:effectLst/>
                          <a:latin typeface="Calibri"/>
                          <a:ea typeface="SimSun"/>
                          <a:cs typeface="Times New Roman"/>
                        </a:rPr>
                        <a:t>a</a:t>
                      </a:r>
                      <a:endParaRPr lang="en-US" sz="1200">
                        <a:effectLst/>
                        <a:latin typeface="Calibri"/>
                        <a:ea typeface="SimSun"/>
                        <a:cs typeface="Times New Roman"/>
                      </a:endParaRPr>
                    </a:p>
                  </a:txBody>
                  <a:tcPr marL="8477" marR="8477" marT="847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1"/>
                  </a:ext>
                </a:extLst>
              </a:tr>
              <a:tr h="225181">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Australia (AU)</a:t>
                      </a:r>
                      <a:endParaRPr lang="en-US" sz="1200">
                        <a:effectLst/>
                        <a:latin typeface="Calibri"/>
                        <a:ea typeface="SimSun"/>
                        <a:cs typeface="Times New Roman"/>
                      </a:endParaRPr>
                    </a:p>
                  </a:txBody>
                  <a:tcPr marL="81375" marR="8477" marT="847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0.0650</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0.0099</a:t>
                      </a:r>
                      <a:endParaRPr lang="en-US" sz="1200">
                        <a:effectLst/>
                        <a:latin typeface="Calibri"/>
                        <a:ea typeface="SimSun"/>
                        <a:cs typeface="Times New Roman"/>
                      </a:endParaRPr>
                    </a:p>
                  </a:txBody>
                  <a:tcPr marL="8477" marR="8477" marT="847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2"/>
                  </a:ext>
                </a:extLst>
              </a:tr>
              <a:tr h="225181">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Canada (CN)</a:t>
                      </a:r>
                      <a:endParaRPr lang="en-US" sz="1200">
                        <a:effectLst/>
                        <a:latin typeface="Calibri"/>
                        <a:ea typeface="SimSun"/>
                        <a:cs typeface="Times New Roman"/>
                      </a:endParaRPr>
                    </a:p>
                  </a:txBody>
                  <a:tcPr marL="81375" marR="8477" marT="8477"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3"/>
                  </a:ext>
                </a:extLst>
              </a:tr>
              <a:tr h="225181">
                <a:tc>
                  <a:txBody>
                    <a:bodyPr/>
                    <a:lstStyle/>
                    <a:p>
                      <a:pPr marL="0" marR="0">
                        <a:lnSpc>
                          <a:spcPct val="115000"/>
                        </a:lnSpc>
                        <a:spcBef>
                          <a:spcPts val="0"/>
                        </a:spcBef>
                        <a:spcAft>
                          <a:spcPts val="1000"/>
                        </a:spcAft>
                      </a:pPr>
                      <a:r>
                        <a:rPr lang="en-US" sz="1200" dirty="0">
                          <a:solidFill>
                            <a:srgbClr val="000000"/>
                          </a:solidFill>
                          <a:effectLst/>
                          <a:latin typeface="Calibri"/>
                          <a:ea typeface="SimSun"/>
                          <a:cs typeface="Times New Roman"/>
                        </a:rPr>
                        <a:t>France (FR)</a:t>
                      </a:r>
                      <a:endParaRPr lang="en-US" sz="1200" dirty="0">
                        <a:effectLst/>
                        <a:latin typeface="Calibri"/>
                        <a:ea typeface="SimSun"/>
                        <a:cs typeface="Times New Roman"/>
                      </a:endParaRPr>
                    </a:p>
                  </a:txBody>
                  <a:tcPr marL="81375" marR="8477" marT="8477"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4"/>
                  </a:ext>
                </a:extLst>
              </a:tr>
              <a:tr h="225181">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Germany (GM)</a:t>
                      </a:r>
                      <a:endParaRPr lang="en-US" sz="1200">
                        <a:effectLst/>
                        <a:latin typeface="Calibri"/>
                        <a:ea typeface="SimSun"/>
                        <a:cs typeface="Times New Roman"/>
                      </a:endParaRPr>
                    </a:p>
                  </a:txBody>
                  <a:tcPr marL="81375" marR="8477" marT="8477"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5"/>
                  </a:ext>
                </a:extLst>
              </a:tr>
              <a:tr h="225181">
                <a:tc>
                  <a:txBody>
                    <a:bodyPr/>
                    <a:lstStyle/>
                    <a:p>
                      <a:pPr marL="0" marR="0">
                        <a:lnSpc>
                          <a:spcPct val="115000"/>
                        </a:lnSpc>
                        <a:spcBef>
                          <a:spcPts val="0"/>
                        </a:spcBef>
                        <a:spcAft>
                          <a:spcPts val="1000"/>
                        </a:spcAft>
                      </a:pPr>
                      <a:r>
                        <a:rPr lang="en-US" sz="1200" dirty="0">
                          <a:solidFill>
                            <a:srgbClr val="000000"/>
                          </a:solidFill>
                          <a:effectLst/>
                          <a:latin typeface="Calibri"/>
                          <a:ea typeface="SimSun"/>
                          <a:cs typeface="Times New Roman"/>
                        </a:rPr>
                        <a:t>Hong Kong (HK)</a:t>
                      </a:r>
                      <a:endParaRPr lang="en-US" sz="1200" dirty="0">
                        <a:effectLst/>
                        <a:latin typeface="Calibri"/>
                        <a:ea typeface="SimSun"/>
                        <a:cs typeface="Times New Roman"/>
                      </a:endParaRPr>
                    </a:p>
                  </a:txBody>
                  <a:tcPr marL="81375" marR="8477" marT="8477"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0.0020</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0.0307</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0.0171</a:t>
                      </a:r>
                      <a:endParaRPr lang="en-US" sz="1200">
                        <a:effectLst/>
                        <a:latin typeface="Calibri"/>
                        <a:ea typeface="SimSun"/>
                        <a:cs typeface="Times New Roman"/>
                      </a:endParaRPr>
                    </a:p>
                  </a:txBody>
                  <a:tcPr marL="8477" marR="8477" marT="8477"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6"/>
                  </a:ext>
                </a:extLst>
              </a:tr>
              <a:tr h="225181">
                <a:tc>
                  <a:txBody>
                    <a:bodyPr/>
                    <a:lstStyle/>
                    <a:p>
                      <a:pPr marL="0" marR="0">
                        <a:lnSpc>
                          <a:spcPct val="115000"/>
                        </a:lnSpc>
                        <a:spcBef>
                          <a:spcPts val="0"/>
                        </a:spcBef>
                        <a:spcAft>
                          <a:spcPts val="1000"/>
                        </a:spcAft>
                      </a:pPr>
                      <a:r>
                        <a:rPr lang="en-US" sz="1200" dirty="0">
                          <a:solidFill>
                            <a:srgbClr val="000000"/>
                          </a:solidFill>
                          <a:effectLst/>
                          <a:latin typeface="Calibri"/>
                          <a:ea typeface="SimSun"/>
                          <a:cs typeface="Times New Roman"/>
                        </a:rPr>
                        <a:t>Italy (IT)</a:t>
                      </a:r>
                      <a:endParaRPr lang="en-US" sz="1200" dirty="0">
                        <a:effectLst/>
                        <a:latin typeface="Calibri"/>
                        <a:ea typeface="SimSun"/>
                        <a:cs typeface="Times New Roman"/>
                      </a:endParaRPr>
                    </a:p>
                  </a:txBody>
                  <a:tcPr marL="81375" marR="8477" marT="8477"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7"/>
                  </a:ext>
                </a:extLst>
              </a:tr>
              <a:tr h="225181">
                <a:tc>
                  <a:txBody>
                    <a:bodyPr/>
                    <a:lstStyle/>
                    <a:p>
                      <a:pPr marL="0" marR="0">
                        <a:lnSpc>
                          <a:spcPct val="115000"/>
                        </a:lnSpc>
                        <a:spcBef>
                          <a:spcPts val="0"/>
                        </a:spcBef>
                        <a:spcAft>
                          <a:spcPts val="1000"/>
                        </a:spcAft>
                      </a:pPr>
                      <a:r>
                        <a:rPr lang="en-US" sz="1200" dirty="0">
                          <a:solidFill>
                            <a:srgbClr val="000000"/>
                          </a:solidFill>
                          <a:effectLst/>
                          <a:latin typeface="Calibri"/>
                          <a:ea typeface="SimSun"/>
                          <a:cs typeface="Times New Roman"/>
                        </a:rPr>
                        <a:t>Japan (JP)</a:t>
                      </a:r>
                      <a:endParaRPr lang="en-US" sz="1200" dirty="0">
                        <a:effectLst/>
                        <a:latin typeface="Calibri"/>
                        <a:ea typeface="SimSun"/>
                        <a:cs typeface="Times New Roman"/>
                      </a:endParaRPr>
                    </a:p>
                  </a:txBody>
                  <a:tcPr marL="81375" marR="8477" marT="8477"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0.0015</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0.0043</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0.0054</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0.0104</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0.0053</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8"/>
                  </a:ext>
                </a:extLst>
              </a:tr>
              <a:tr h="225181">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Netherlands (NL)</a:t>
                      </a:r>
                      <a:endParaRPr lang="en-US" sz="1200">
                        <a:effectLst/>
                        <a:latin typeface="Calibri"/>
                        <a:ea typeface="SimSun"/>
                        <a:cs typeface="Times New Roman"/>
                      </a:endParaRPr>
                    </a:p>
                  </a:txBody>
                  <a:tcPr marL="81375" marR="8477" marT="8477"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9"/>
                  </a:ext>
                </a:extLst>
              </a:tr>
              <a:tr h="225181">
                <a:tc>
                  <a:txBody>
                    <a:bodyPr/>
                    <a:lstStyle/>
                    <a:p>
                      <a:pPr marL="0" marR="0">
                        <a:lnSpc>
                          <a:spcPct val="115000"/>
                        </a:lnSpc>
                        <a:spcBef>
                          <a:spcPts val="0"/>
                        </a:spcBef>
                        <a:spcAft>
                          <a:spcPts val="1000"/>
                        </a:spcAft>
                      </a:pPr>
                      <a:r>
                        <a:rPr lang="en-US" sz="1200" dirty="0">
                          <a:solidFill>
                            <a:srgbClr val="000000"/>
                          </a:solidFill>
                          <a:effectLst/>
                          <a:latin typeface="Calibri"/>
                          <a:ea typeface="SimSun"/>
                          <a:cs typeface="Times New Roman"/>
                        </a:rPr>
                        <a:t>Sweden (SD)</a:t>
                      </a:r>
                      <a:endParaRPr lang="en-US" sz="1200" dirty="0">
                        <a:effectLst/>
                        <a:latin typeface="Calibri"/>
                        <a:ea typeface="SimSun"/>
                        <a:cs typeface="Times New Roman"/>
                      </a:endParaRPr>
                    </a:p>
                  </a:txBody>
                  <a:tcPr marL="81375" marR="8477" marT="8477"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0.4372</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0.2962</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0.2596</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0.3210</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0.1950</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0.2558</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0.6409</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0.3121</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0.3220</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0.3319</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0.3073</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0.2431</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0.5378</a:t>
                      </a:r>
                      <a:endParaRPr lang="en-US" sz="1200">
                        <a:effectLst/>
                        <a:latin typeface="Calibri"/>
                        <a:ea typeface="SimSun"/>
                        <a:cs typeface="Times New Roman"/>
                      </a:endParaRPr>
                    </a:p>
                  </a:txBody>
                  <a:tcPr marL="8477" marR="8477" marT="8477"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10"/>
                  </a:ext>
                </a:extLst>
              </a:tr>
              <a:tr h="225181">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Switzerland (SW)</a:t>
                      </a:r>
                      <a:endParaRPr lang="en-US" sz="1200">
                        <a:effectLst/>
                        <a:latin typeface="Calibri"/>
                        <a:ea typeface="SimSun"/>
                        <a:cs typeface="Times New Roman"/>
                      </a:endParaRPr>
                    </a:p>
                  </a:txBody>
                  <a:tcPr marL="81375" marR="8477" marT="8477"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0.2688</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0.2365</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0.6338</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0.6233</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0.3239</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0.5654</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0.3591</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0.6245</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0.5323</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0.6681</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0.4541</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0.2797</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11"/>
                  </a:ext>
                </a:extLst>
              </a:tr>
              <a:tr h="454553">
                <a:tc>
                  <a:txBody>
                    <a:bodyPr/>
                    <a:lstStyle/>
                    <a:p>
                      <a:pPr marL="0" marR="0">
                        <a:lnSpc>
                          <a:spcPct val="115000"/>
                        </a:lnSpc>
                        <a:spcBef>
                          <a:spcPts val="0"/>
                        </a:spcBef>
                        <a:spcAft>
                          <a:spcPts val="1000"/>
                        </a:spcAft>
                      </a:pPr>
                      <a:r>
                        <a:rPr lang="en-US" sz="1200" dirty="0">
                          <a:solidFill>
                            <a:srgbClr val="000000"/>
                          </a:solidFill>
                          <a:effectLst/>
                          <a:latin typeface="Calibri"/>
                          <a:ea typeface="SimSun"/>
                          <a:cs typeface="Times New Roman"/>
                        </a:rPr>
                        <a:t>United Kingdom (UK)</a:t>
                      </a:r>
                      <a:endParaRPr lang="en-US" sz="1200" dirty="0">
                        <a:effectLst/>
                        <a:latin typeface="Calibri"/>
                        <a:ea typeface="SimSun"/>
                        <a:cs typeface="Times New Roman"/>
                      </a:endParaRPr>
                    </a:p>
                  </a:txBody>
                  <a:tcPr marL="81375" marR="8477" marT="8477"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0.0770</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0.0748</a:t>
                      </a:r>
                      <a:endParaRPr lang="en-US" sz="1200">
                        <a:effectLst/>
                        <a:latin typeface="Calibri"/>
                        <a:ea typeface="SimSun"/>
                        <a:cs typeface="Times New Roman"/>
                      </a:endParaRPr>
                    </a:p>
                  </a:txBody>
                  <a:tcPr marL="8477" marR="8477" marT="8477"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12"/>
                  </a:ext>
                </a:extLst>
              </a:tr>
              <a:tr h="454553">
                <a:tc>
                  <a:txBody>
                    <a:bodyPr/>
                    <a:lstStyle/>
                    <a:p>
                      <a:pPr marL="0" marR="0">
                        <a:lnSpc>
                          <a:spcPct val="115000"/>
                        </a:lnSpc>
                        <a:spcBef>
                          <a:spcPts val="0"/>
                        </a:spcBef>
                        <a:spcAft>
                          <a:spcPts val="1000"/>
                        </a:spcAft>
                      </a:pPr>
                      <a:r>
                        <a:rPr lang="en-US" sz="1200" dirty="0">
                          <a:solidFill>
                            <a:srgbClr val="000000"/>
                          </a:solidFill>
                          <a:effectLst/>
                          <a:latin typeface="Calibri"/>
                          <a:ea typeface="SimSun"/>
                          <a:cs typeface="Times New Roman"/>
                        </a:rPr>
                        <a:t>United States (US)</a:t>
                      </a:r>
                      <a:endParaRPr lang="en-US" sz="1200" dirty="0">
                        <a:effectLst/>
                        <a:latin typeface="Calibri"/>
                        <a:ea typeface="SimSun"/>
                        <a:cs typeface="Times New Roman"/>
                      </a:endParaRPr>
                    </a:p>
                  </a:txBody>
                  <a:tcPr marL="81375" marR="8477" marT="8477"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0.2290</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0.4638</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0.1022</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0.0558</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0.4450</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0.1684</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0.0635</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0.1404</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 </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0.1616</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0.4772</a:t>
                      </a:r>
                      <a:endParaRPr lang="en-US" sz="1200">
                        <a:effectLst/>
                        <a:latin typeface="Calibri"/>
                        <a:ea typeface="SimSun"/>
                        <a:cs typeface="Times New Roman"/>
                      </a:endParaRPr>
                    </a:p>
                  </a:txBody>
                  <a:tcPr marL="8477" marR="8477" marT="8477"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0.3604</a:t>
                      </a:r>
                      <a:endParaRPr lang="en-US" sz="1200">
                        <a:effectLst/>
                        <a:latin typeface="Calibri"/>
                        <a:ea typeface="SimSun"/>
                        <a:cs typeface="Times New Roman"/>
                      </a:endParaRPr>
                    </a:p>
                  </a:txBody>
                  <a:tcPr marL="8477" marR="8477" marT="8477"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13"/>
                  </a:ext>
                </a:extLst>
              </a:tr>
              <a:tr h="225181">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Total</a:t>
                      </a:r>
                      <a:endParaRPr lang="en-US" sz="1200">
                        <a:effectLst/>
                        <a:latin typeface="Calibri"/>
                        <a:ea typeface="SimSun"/>
                        <a:cs typeface="Times New Roman"/>
                      </a:endParaRPr>
                    </a:p>
                  </a:txBody>
                  <a:tcPr marL="81375" marR="8477" marT="847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1.0000</a:t>
                      </a:r>
                      <a:endParaRPr lang="en-US" sz="1200">
                        <a:effectLst/>
                        <a:latin typeface="Calibri"/>
                        <a:ea typeface="SimSun"/>
                        <a:cs typeface="Times New Roman"/>
                      </a:endParaRPr>
                    </a:p>
                  </a:txBody>
                  <a:tcPr marL="8477" marR="8477" marT="8477"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1.0000</a:t>
                      </a:r>
                      <a:endParaRPr lang="en-US" sz="1200">
                        <a:effectLst/>
                        <a:latin typeface="Calibri"/>
                        <a:ea typeface="SimSun"/>
                        <a:cs typeface="Times New Roman"/>
                      </a:endParaRPr>
                    </a:p>
                  </a:txBody>
                  <a:tcPr marL="8477" marR="8477" marT="8477"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1.0000</a:t>
                      </a:r>
                      <a:endParaRPr lang="en-US" sz="1200">
                        <a:effectLst/>
                        <a:latin typeface="Calibri"/>
                        <a:ea typeface="SimSun"/>
                        <a:cs typeface="Times New Roman"/>
                      </a:endParaRPr>
                    </a:p>
                  </a:txBody>
                  <a:tcPr marL="8477" marR="8477" marT="8477"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1.0000</a:t>
                      </a:r>
                      <a:endParaRPr lang="en-US" sz="1200">
                        <a:effectLst/>
                        <a:latin typeface="Calibri"/>
                        <a:ea typeface="SimSun"/>
                        <a:cs typeface="Times New Roman"/>
                      </a:endParaRPr>
                    </a:p>
                  </a:txBody>
                  <a:tcPr marL="8477" marR="8477" marT="8477"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1.0000</a:t>
                      </a:r>
                      <a:endParaRPr lang="en-US" sz="1200">
                        <a:effectLst/>
                        <a:latin typeface="Calibri"/>
                        <a:ea typeface="SimSun"/>
                        <a:cs typeface="Times New Roman"/>
                      </a:endParaRPr>
                    </a:p>
                  </a:txBody>
                  <a:tcPr marL="8477" marR="8477" marT="8477"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1.0000</a:t>
                      </a:r>
                      <a:endParaRPr lang="en-US" sz="1200">
                        <a:effectLst/>
                        <a:latin typeface="Calibri"/>
                        <a:ea typeface="SimSun"/>
                        <a:cs typeface="Times New Roman"/>
                      </a:endParaRPr>
                    </a:p>
                  </a:txBody>
                  <a:tcPr marL="8477" marR="8477" marT="8477"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1.0000</a:t>
                      </a:r>
                      <a:endParaRPr lang="en-US" sz="1200">
                        <a:effectLst/>
                        <a:latin typeface="Calibri"/>
                        <a:ea typeface="SimSun"/>
                        <a:cs typeface="Times New Roman"/>
                      </a:endParaRPr>
                    </a:p>
                  </a:txBody>
                  <a:tcPr marL="8477" marR="8477" marT="8477"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1.0000</a:t>
                      </a:r>
                      <a:endParaRPr lang="en-US" sz="1200">
                        <a:effectLst/>
                        <a:latin typeface="Calibri"/>
                        <a:ea typeface="SimSun"/>
                        <a:cs typeface="Times New Roman"/>
                      </a:endParaRPr>
                    </a:p>
                  </a:txBody>
                  <a:tcPr marL="8477" marR="8477" marT="8477"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1.0000</a:t>
                      </a:r>
                      <a:endParaRPr lang="en-US" sz="1200">
                        <a:effectLst/>
                        <a:latin typeface="Calibri"/>
                        <a:ea typeface="SimSun"/>
                        <a:cs typeface="Times New Roman"/>
                      </a:endParaRPr>
                    </a:p>
                  </a:txBody>
                  <a:tcPr marL="8477" marR="8477" marT="8477"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1.0000</a:t>
                      </a:r>
                      <a:endParaRPr lang="en-US" sz="1200">
                        <a:effectLst/>
                        <a:latin typeface="Calibri"/>
                        <a:ea typeface="SimSun"/>
                        <a:cs typeface="Times New Roman"/>
                      </a:endParaRPr>
                    </a:p>
                  </a:txBody>
                  <a:tcPr marL="8477" marR="8477" marT="8477"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1.0000</a:t>
                      </a:r>
                      <a:endParaRPr lang="en-US" sz="1200">
                        <a:effectLst/>
                        <a:latin typeface="Calibri"/>
                        <a:ea typeface="SimSun"/>
                        <a:cs typeface="Times New Roman"/>
                      </a:endParaRPr>
                    </a:p>
                  </a:txBody>
                  <a:tcPr marL="8477" marR="8477" marT="8477"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1.0000</a:t>
                      </a:r>
                      <a:endParaRPr lang="en-US" sz="1200">
                        <a:effectLst/>
                        <a:latin typeface="Calibri"/>
                        <a:ea typeface="SimSun"/>
                        <a:cs typeface="Times New Roman"/>
                      </a:endParaRPr>
                    </a:p>
                  </a:txBody>
                  <a:tcPr marL="8477" marR="8477" marT="8477"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1.0000</a:t>
                      </a:r>
                      <a:endParaRPr lang="en-US" sz="1200">
                        <a:effectLst/>
                        <a:latin typeface="Calibri"/>
                        <a:ea typeface="SimSun"/>
                        <a:cs typeface="Times New Roman"/>
                      </a:endParaRPr>
                    </a:p>
                  </a:txBody>
                  <a:tcPr marL="8477" marR="8477" marT="847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4"/>
                  </a:ext>
                </a:extLst>
              </a:tr>
              <a:tr h="454553">
                <a:tc>
                  <a:txBody>
                    <a:bodyPr/>
                    <a:lstStyle/>
                    <a:p>
                      <a:pPr marL="0" marR="0">
                        <a:lnSpc>
                          <a:spcPct val="115000"/>
                        </a:lnSpc>
                        <a:spcBef>
                          <a:spcPts val="0"/>
                        </a:spcBef>
                        <a:spcAft>
                          <a:spcPts val="1000"/>
                        </a:spcAft>
                      </a:pPr>
                      <a:r>
                        <a:rPr lang="en-US" sz="1200" dirty="0">
                          <a:solidFill>
                            <a:srgbClr val="000000"/>
                          </a:solidFill>
                          <a:effectLst/>
                          <a:latin typeface="Calibri"/>
                          <a:ea typeface="SimSun"/>
                          <a:cs typeface="Times New Roman"/>
                        </a:rPr>
                        <a:t>Risk-free rate (%)</a:t>
                      </a:r>
                      <a:r>
                        <a:rPr lang="en-US" sz="1200" baseline="30000" dirty="0">
                          <a:solidFill>
                            <a:srgbClr val="000000"/>
                          </a:solidFill>
                          <a:effectLst/>
                          <a:latin typeface="Calibri"/>
                          <a:ea typeface="SimSun"/>
                          <a:cs typeface="Times New Roman"/>
                        </a:rPr>
                        <a:t>b</a:t>
                      </a:r>
                      <a:endParaRPr lang="en-US" sz="1200" dirty="0">
                        <a:effectLst/>
                        <a:latin typeface="Calibri"/>
                        <a:ea typeface="SimSun"/>
                        <a:cs typeface="Times New Roman"/>
                      </a:endParaRPr>
                    </a:p>
                  </a:txBody>
                  <a:tcPr marL="81375" marR="8477" marT="847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0.1958</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0.0817</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dirty="0">
                          <a:solidFill>
                            <a:srgbClr val="000000"/>
                          </a:solidFill>
                          <a:effectLst/>
                          <a:latin typeface="Calibri"/>
                          <a:ea typeface="SimSun"/>
                          <a:cs typeface="Times New Roman"/>
                        </a:rPr>
                        <a:t>0.0050</a:t>
                      </a:r>
                      <a:endParaRPr lang="en-US" sz="1200" dirty="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0.0050</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0.0192</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0.0050</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0.0075</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0.0050</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0.1032</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-0.0129</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0.0408</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0.0179</a:t>
                      </a:r>
                      <a:endParaRPr lang="en-US" sz="1200">
                        <a:effectLst/>
                        <a:latin typeface="Calibri"/>
                        <a:ea typeface="SimSun"/>
                        <a:cs typeface="Times New Roman"/>
                      </a:endParaRPr>
                    </a:p>
                  </a:txBody>
                  <a:tcPr marL="8477" marR="8477" marT="84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dirty="0">
                          <a:solidFill>
                            <a:srgbClr val="000000"/>
                          </a:solidFill>
                          <a:effectLst/>
                          <a:latin typeface="Calibri"/>
                          <a:ea typeface="SimSun"/>
                          <a:cs typeface="Times New Roman"/>
                        </a:rPr>
                        <a:t>0.0179</a:t>
                      </a:r>
                      <a:endParaRPr lang="en-US" sz="1200" dirty="0">
                        <a:effectLst/>
                        <a:latin typeface="Calibri"/>
                        <a:ea typeface="SimSun"/>
                        <a:cs typeface="Times New Roman"/>
                      </a:endParaRPr>
                    </a:p>
                  </a:txBody>
                  <a:tcPr marL="8477" marR="8477" marT="847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5"/>
                  </a:ext>
                </a:extLst>
              </a:tr>
            </a:tbl>
          </a:graphicData>
        </a:graphic>
      </p:graphicFrame>
      <p:sp>
        <p:nvSpPr>
          <p:cNvPr id="16608" name="Title 1"/>
          <p:cNvSpPr>
            <a:spLocks noGrp="1"/>
          </p:cNvSpPr>
          <p:nvPr>
            <p:ph type="title"/>
          </p:nvPr>
        </p:nvSpPr>
        <p:spPr>
          <a:xfrm>
            <a:off x="457200" y="762000"/>
            <a:ext cx="8229600" cy="1143000"/>
          </a:xfrm>
        </p:spPr>
        <p:txBody>
          <a:bodyPr>
            <a:noAutofit/>
          </a:bodyPr>
          <a:lstStyle/>
          <a:p>
            <a:pPr eaLnBrk="1" hangingPunct="1"/>
            <a:r>
              <a:rPr lang="en-US" altLang="en-US" sz="3200" dirty="0"/>
              <a:t>Composition of the optimal portfolio by investors’ domicile, 1980 – 2012</a:t>
            </a:r>
          </a:p>
        </p:txBody>
      </p:sp>
      <p:sp>
        <p:nvSpPr>
          <p:cNvPr id="4" name="Rectangle 3"/>
          <p:cNvSpPr/>
          <p:nvPr/>
        </p:nvSpPr>
        <p:spPr>
          <a:xfrm>
            <a:off x="7772400" y="2233613"/>
            <a:ext cx="685800" cy="41910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34148093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1898119"/>
            <a:ext cx="8229600" cy="4200984"/>
          </a:xfrm>
        </p:spPr>
        <p:txBody>
          <a:bodyPr/>
          <a:lstStyle/>
          <a:p>
            <a:pPr eaLnBrk="1" hangingPunct="1">
              <a:lnSpc>
                <a:spcPct val="90000"/>
              </a:lnSpc>
            </a:pPr>
            <a:r>
              <a:rPr lang="en-US" altLang="en-US" sz="2800" dirty="0"/>
              <a:t>The realized dollar return for a U.S. resident investing in a foreign market is given by</a:t>
            </a:r>
          </a:p>
          <a:p>
            <a:pPr algn="ctr" eaLnBrk="1" hangingPunct="1">
              <a:lnSpc>
                <a:spcPct val="90000"/>
              </a:lnSpc>
              <a:buFont typeface="Wingdings" pitchFamily="2" charset="2"/>
              <a:buNone/>
            </a:pPr>
            <a:r>
              <a:rPr lang="en-US" altLang="en-US" sz="2800" dirty="0" err="1"/>
              <a:t>R</a:t>
            </a:r>
            <a:r>
              <a:rPr lang="en-US" altLang="en-US" sz="2800" baseline="-25000" dirty="0" err="1"/>
              <a:t>i</a:t>
            </a:r>
            <a:r>
              <a:rPr lang="en-US" altLang="en-US" sz="2800" baseline="-25000" dirty="0"/>
              <a:t>$</a:t>
            </a:r>
            <a:r>
              <a:rPr lang="en-US" altLang="en-US" sz="2800" dirty="0"/>
              <a:t> = (1 + </a:t>
            </a:r>
            <a:r>
              <a:rPr lang="en-US" altLang="en-US" sz="2800" dirty="0" err="1"/>
              <a:t>R</a:t>
            </a:r>
            <a:r>
              <a:rPr lang="en-US" altLang="en-US" sz="2800" baseline="-25000" dirty="0" err="1"/>
              <a:t>i</a:t>
            </a:r>
            <a:r>
              <a:rPr lang="en-US" altLang="en-US" sz="2800" dirty="0"/>
              <a:t>)(1 + </a:t>
            </a:r>
            <a:r>
              <a:rPr lang="en-US" altLang="en-US" sz="2800" dirty="0" err="1"/>
              <a:t>e</a:t>
            </a:r>
            <a:r>
              <a:rPr lang="en-US" altLang="en-US" sz="2800" baseline="-25000" dirty="0" err="1"/>
              <a:t>i</a:t>
            </a:r>
            <a:r>
              <a:rPr lang="en-US" altLang="en-US" sz="2800" dirty="0"/>
              <a:t>) – 1 = </a:t>
            </a:r>
            <a:r>
              <a:rPr lang="en-US" altLang="en-US" sz="2800" dirty="0" err="1"/>
              <a:t>R</a:t>
            </a:r>
            <a:r>
              <a:rPr lang="en-US" altLang="en-US" sz="2800" baseline="-25000" dirty="0" err="1"/>
              <a:t>i</a:t>
            </a:r>
            <a:r>
              <a:rPr lang="en-US" altLang="en-US" sz="2800" baseline="-25000" dirty="0"/>
              <a:t> </a:t>
            </a:r>
            <a:r>
              <a:rPr lang="en-US" altLang="en-US" sz="2800" dirty="0"/>
              <a:t> + </a:t>
            </a:r>
            <a:r>
              <a:rPr lang="en-US" altLang="en-US" sz="2800" dirty="0" err="1"/>
              <a:t>e</a:t>
            </a:r>
            <a:r>
              <a:rPr lang="en-US" altLang="en-US" sz="2800" baseline="-25000" dirty="0" err="1"/>
              <a:t>i</a:t>
            </a:r>
            <a:r>
              <a:rPr lang="en-US" altLang="en-US" sz="2800" dirty="0"/>
              <a:t> + </a:t>
            </a:r>
            <a:r>
              <a:rPr lang="en-US" altLang="en-US" sz="2800" dirty="0" err="1"/>
              <a:t>R</a:t>
            </a:r>
            <a:r>
              <a:rPr lang="en-US" altLang="en-US" sz="2800" baseline="-25000" dirty="0" err="1"/>
              <a:t>i</a:t>
            </a:r>
            <a:r>
              <a:rPr lang="en-US" altLang="en-US" sz="2800" dirty="0" err="1"/>
              <a:t>e</a:t>
            </a:r>
            <a:r>
              <a:rPr lang="en-US" altLang="en-US" sz="2800" baseline="-25000" dirty="0" err="1"/>
              <a:t>i</a:t>
            </a:r>
            <a:r>
              <a:rPr lang="en-US" altLang="en-US" sz="2800" dirty="0"/>
              <a:t>  </a:t>
            </a:r>
          </a:p>
          <a:p>
            <a:pPr algn="ctr" eaLnBrk="1" hangingPunct="1">
              <a:lnSpc>
                <a:spcPct val="90000"/>
              </a:lnSpc>
              <a:buFont typeface="Wingdings" pitchFamily="2" charset="2"/>
              <a:buNone/>
            </a:pPr>
            <a:endParaRPr lang="en-US" altLang="en-US" sz="2800" dirty="0"/>
          </a:p>
        </p:txBody>
      </p:sp>
      <p:sp>
        <p:nvSpPr>
          <p:cNvPr id="20484" name="Text Box 4"/>
          <p:cNvSpPr txBox="1">
            <a:spLocks noChangeArrowheads="1"/>
          </p:cNvSpPr>
          <p:nvPr/>
        </p:nvSpPr>
        <p:spPr bwMode="auto">
          <a:xfrm>
            <a:off x="325458" y="4038600"/>
            <a:ext cx="8467725" cy="1950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where</a:t>
            </a:r>
          </a:p>
          <a:p>
            <a:pPr>
              <a:spcBef>
                <a:spcPct val="50000"/>
              </a:spcBef>
            </a:pPr>
            <a:r>
              <a:rPr lang="en-US" altLang="en-US" sz="2400" i="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4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R</a:t>
            </a:r>
            <a:r>
              <a:rPr lang="en-US" altLang="en-US" sz="2400" baseline="-250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i</a:t>
            </a:r>
            <a:r>
              <a:rPr lang="en-US" altLang="en-US" sz="2400" baseline="-250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is the local currency return in the </a:t>
            </a:r>
            <a:r>
              <a:rPr lang="en-US" altLang="en-US" sz="24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i</a:t>
            </a:r>
            <a:r>
              <a:rPr lang="en-US" altLang="en-US" sz="2400" baseline="300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th</a:t>
            </a:r>
            <a:r>
              <a:rPr lang="en-US" altLang="en-US"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market.</a:t>
            </a:r>
          </a:p>
          <a:p>
            <a:pPr>
              <a:spcBef>
                <a:spcPct val="50000"/>
              </a:spcBef>
            </a:pPr>
            <a:r>
              <a:rPr lang="en-US" altLang="en-US" sz="2400" i="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4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e</a:t>
            </a:r>
            <a:r>
              <a:rPr lang="en-US" altLang="en-US" sz="2400" baseline="-250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i</a:t>
            </a:r>
            <a:r>
              <a:rPr lang="en-US" altLang="en-US" sz="2400" baseline="-250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4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is the rate of change in the exchange rate between 	 	the local currency and the dollar.</a:t>
            </a:r>
          </a:p>
        </p:txBody>
      </p:sp>
      <p:sp>
        <p:nvSpPr>
          <p:cNvPr id="6"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
        <p:nvSpPr>
          <p:cNvPr id="10" name="Rectangle 2"/>
          <p:cNvSpPr>
            <a:spLocks noGrp="1" noChangeArrowheads="1"/>
          </p:cNvSpPr>
          <p:nvPr>
            <p:ph type="title"/>
          </p:nvPr>
        </p:nvSpPr>
        <p:spPr>
          <a:xfrm>
            <a:off x="779463" y="781578"/>
            <a:ext cx="7583487" cy="643810"/>
          </a:xfrm>
        </p:spPr>
        <p:txBody>
          <a:bodyPr vert="horz" lIns="91440" tIns="45720" rIns="91440" bIns="45720" rtlCol="0" anchor="t">
            <a:noAutofit/>
          </a:bodyPr>
          <a:lstStyle/>
          <a:p>
            <a:r>
              <a:rPr lang="en-US" altLang="en-US" sz="3200" dirty="0"/>
              <a:t>Effects of changes in the exchange rate</a:t>
            </a:r>
          </a:p>
        </p:txBody>
      </p:sp>
    </p:spTree>
    <p:extLst>
      <p:ext uri="{BB962C8B-B14F-4D97-AF65-F5344CB8AC3E}">
        <p14:creationId xmlns:p14="http://schemas.microsoft.com/office/powerpoint/2010/main" val="14387617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vert="horz" lIns="91440" tIns="45720" rIns="91440" bIns="45720" rtlCol="0" anchor="t">
            <a:noAutofit/>
          </a:bodyPr>
          <a:lstStyle/>
          <a:p>
            <a:r>
              <a:rPr lang="en-US" altLang="en-US" sz="4000" dirty="0"/>
              <a:t>Example</a:t>
            </a:r>
          </a:p>
        </p:txBody>
      </p:sp>
      <p:sp>
        <p:nvSpPr>
          <p:cNvPr id="21507" name="Rectangle 3"/>
          <p:cNvSpPr>
            <a:spLocks noGrp="1" noChangeArrowheads="1"/>
          </p:cNvSpPr>
          <p:nvPr>
            <p:ph idx="1"/>
          </p:nvPr>
        </p:nvSpPr>
        <p:spPr>
          <a:xfrm>
            <a:off x="457200" y="1688768"/>
            <a:ext cx="8229600" cy="4742196"/>
          </a:xfrm>
        </p:spPr>
        <p:txBody>
          <a:bodyPr>
            <a:normAutofit/>
          </a:bodyPr>
          <a:lstStyle/>
          <a:p>
            <a:pPr eaLnBrk="1" hangingPunct="1"/>
            <a:r>
              <a:rPr lang="en-US" altLang="en-US" sz="2400" dirty="0"/>
              <a:t>Suppose that a U.S. resident just sold shares in a British firm that had a 15% (local) return in pounds during a period when £ depreciated 5%, his $ return is 9.25%:</a:t>
            </a:r>
          </a:p>
          <a:p>
            <a:pPr algn="ctr" eaLnBrk="1" hangingPunct="1">
              <a:spcBef>
                <a:spcPct val="40000"/>
              </a:spcBef>
              <a:buFont typeface="Wingdings" pitchFamily="2" charset="2"/>
              <a:buNone/>
            </a:pPr>
            <a:r>
              <a:rPr lang="en-US" altLang="en-US" sz="2400" dirty="0"/>
              <a:t> </a:t>
            </a:r>
            <a:r>
              <a:rPr lang="en-US" altLang="en-US" sz="2400" dirty="0" err="1"/>
              <a:t>R</a:t>
            </a:r>
            <a:r>
              <a:rPr lang="en-US" altLang="en-US" sz="2400" baseline="-25000" dirty="0" err="1"/>
              <a:t>i</a:t>
            </a:r>
            <a:r>
              <a:rPr lang="en-US" altLang="en-US" sz="2400" baseline="-25000" dirty="0"/>
              <a:t>$</a:t>
            </a:r>
            <a:r>
              <a:rPr lang="en-US" altLang="en-US" sz="2400" dirty="0"/>
              <a:t> = (1 + .15)(1 – 0.05) – 1 = 0.925</a:t>
            </a:r>
          </a:p>
          <a:p>
            <a:pPr algn="ctr" eaLnBrk="1" hangingPunct="1">
              <a:buFont typeface="Wingdings" pitchFamily="2" charset="2"/>
              <a:buNone/>
            </a:pPr>
            <a:r>
              <a:rPr lang="en-US" altLang="en-US" sz="2400" dirty="0"/>
              <a:t>= </a:t>
            </a:r>
            <a:r>
              <a:rPr lang="en-US" altLang="en-US" sz="2400" i="1" dirty="0"/>
              <a:t>.</a:t>
            </a:r>
            <a:r>
              <a:rPr lang="en-US" altLang="en-US" sz="2400" dirty="0"/>
              <a:t>15</a:t>
            </a:r>
            <a:r>
              <a:rPr lang="en-US" altLang="en-US" sz="2400" baseline="-25000" dirty="0"/>
              <a:t> </a:t>
            </a:r>
            <a:r>
              <a:rPr lang="en-US" altLang="en-US" sz="2400" dirty="0"/>
              <a:t> + –.05 + .15×(–.05) = 0.925</a:t>
            </a:r>
          </a:p>
        </p:txBody>
      </p:sp>
      <p:sp>
        <p:nvSpPr>
          <p:cNvPr id="5"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42481637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79463" y="711794"/>
            <a:ext cx="7583487" cy="713594"/>
          </a:xfrm>
        </p:spPr>
        <p:txBody>
          <a:bodyPr vert="horz" lIns="91440" tIns="45720" rIns="91440" bIns="45720" rtlCol="0" anchor="t">
            <a:noAutofit/>
          </a:bodyPr>
          <a:lstStyle/>
          <a:p>
            <a:r>
              <a:rPr lang="en-US" altLang="en-US" sz="4000" dirty="0"/>
              <a:t>Variance decomposition</a:t>
            </a:r>
          </a:p>
        </p:txBody>
      </p:sp>
      <p:sp>
        <p:nvSpPr>
          <p:cNvPr id="22531" name="Rectangle 3"/>
          <p:cNvSpPr>
            <a:spLocks noGrp="1" noChangeArrowheads="1"/>
          </p:cNvSpPr>
          <p:nvPr>
            <p:ph idx="1"/>
          </p:nvPr>
        </p:nvSpPr>
        <p:spPr>
          <a:xfrm>
            <a:off x="457200" y="2133600"/>
            <a:ext cx="8229600" cy="4297363"/>
          </a:xfrm>
        </p:spPr>
        <p:txBody>
          <a:bodyPr>
            <a:normAutofit/>
          </a:bodyPr>
          <a:lstStyle/>
          <a:p>
            <a:r>
              <a:rPr lang="en-US" altLang="en-US" sz="2400" dirty="0" err="1"/>
              <a:t>Reall</a:t>
            </a:r>
            <a:r>
              <a:rPr lang="en-US" altLang="en-US" sz="2400" dirty="0"/>
              <a:t> </a:t>
            </a:r>
            <a:r>
              <a:rPr lang="en-US" altLang="en-US" sz="2400" dirty="0" err="1"/>
              <a:t>R</a:t>
            </a:r>
            <a:r>
              <a:rPr lang="en-US" altLang="en-US" sz="2400" baseline="-25000" dirty="0" err="1"/>
              <a:t>i</a:t>
            </a:r>
            <a:r>
              <a:rPr lang="en-US" altLang="en-US" sz="2400" baseline="-25000" dirty="0"/>
              <a:t>$</a:t>
            </a:r>
            <a:r>
              <a:rPr lang="en-US" altLang="en-US" sz="2400" dirty="0"/>
              <a:t> = (1 + </a:t>
            </a:r>
            <a:r>
              <a:rPr lang="en-US" altLang="en-US" sz="2400" dirty="0" err="1"/>
              <a:t>R</a:t>
            </a:r>
            <a:r>
              <a:rPr lang="en-US" altLang="en-US" sz="2400" baseline="-25000" dirty="0" err="1"/>
              <a:t>i</a:t>
            </a:r>
            <a:r>
              <a:rPr lang="en-US" altLang="en-US" sz="2400" dirty="0"/>
              <a:t>)(1 + </a:t>
            </a:r>
            <a:r>
              <a:rPr lang="en-US" altLang="en-US" sz="2400" dirty="0" err="1"/>
              <a:t>e</a:t>
            </a:r>
            <a:r>
              <a:rPr lang="en-US" altLang="en-US" sz="2400" baseline="-25000" dirty="0" err="1"/>
              <a:t>i</a:t>
            </a:r>
            <a:r>
              <a:rPr lang="en-US" altLang="en-US" sz="2400" dirty="0"/>
              <a:t>) – 1 = </a:t>
            </a:r>
            <a:r>
              <a:rPr lang="en-US" altLang="en-US" sz="2400" dirty="0" err="1"/>
              <a:t>R</a:t>
            </a:r>
            <a:r>
              <a:rPr lang="en-US" altLang="en-US" sz="2400" baseline="-25000" dirty="0" err="1"/>
              <a:t>i</a:t>
            </a:r>
            <a:r>
              <a:rPr lang="en-US" altLang="en-US" sz="2400" baseline="-25000" dirty="0"/>
              <a:t> </a:t>
            </a:r>
            <a:r>
              <a:rPr lang="en-US" altLang="en-US" sz="2400" dirty="0"/>
              <a:t> + </a:t>
            </a:r>
            <a:r>
              <a:rPr lang="en-US" altLang="en-US" sz="2400" dirty="0" err="1"/>
              <a:t>e</a:t>
            </a:r>
            <a:r>
              <a:rPr lang="en-US" altLang="en-US" sz="2400" baseline="-25000" dirty="0" err="1"/>
              <a:t>i</a:t>
            </a:r>
            <a:r>
              <a:rPr lang="en-US" altLang="en-US" sz="2400" dirty="0"/>
              <a:t> + </a:t>
            </a:r>
            <a:r>
              <a:rPr lang="en-US" altLang="en-US" sz="2400" dirty="0" err="1"/>
              <a:t>R</a:t>
            </a:r>
            <a:r>
              <a:rPr lang="en-US" altLang="en-US" sz="2400" baseline="-25000" dirty="0" err="1"/>
              <a:t>i</a:t>
            </a:r>
            <a:r>
              <a:rPr lang="en-US" altLang="en-US" sz="2400" dirty="0" err="1"/>
              <a:t>e</a:t>
            </a:r>
            <a:r>
              <a:rPr lang="en-US" altLang="en-US" sz="2400" baseline="-25000" dirty="0" err="1"/>
              <a:t>i</a:t>
            </a:r>
            <a:r>
              <a:rPr lang="en-US" altLang="en-US" sz="2400" dirty="0"/>
              <a:t>  </a:t>
            </a:r>
          </a:p>
          <a:p>
            <a:pPr eaLnBrk="1" hangingPunct="1"/>
            <a:r>
              <a:rPr lang="en-US" altLang="en-US" sz="2400" dirty="0"/>
              <a:t>The risk for a U.S. resident investing in a foreign market will depend not only on the risk in the foreign market but also on the risk in the exchange rate between the U.S. dollar and the foreign currency. </a:t>
            </a:r>
          </a:p>
          <a:p>
            <a:pPr algn="ctr" eaLnBrk="1" hangingPunct="1">
              <a:spcBef>
                <a:spcPct val="40000"/>
              </a:spcBef>
              <a:buFont typeface="Wingdings" pitchFamily="2" charset="2"/>
              <a:buNone/>
            </a:pPr>
            <a:r>
              <a:rPr lang="en-US" altLang="en-US" sz="2400" dirty="0" err="1"/>
              <a:t>Var</a:t>
            </a:r>
            <a:r>
              <a:rPr lang="en-US" altLang="en-US" sz="2400" dirty="0"/>
              <a:t>(</a:t>
            </a:r>
            <a:r>
              <a:rPr lang="en-US" altLang="en-US" sz="2400" dirty="0" err="1"/>
              <a:t>R</a:t>
            </a:r>
            <a:r>
              <a:rPr lang="en-US" altLang="en-US" sz="2400" baseline="-25000" dirty="0" err="1"/>
              <a:t>i</a:t>
            </a:r>
            <a:r>
              <a:rPr lang="en-US" altLang="en-US" sz="2400" baseline="-25000" dirty="0"/>
              <a:t>$</a:t>
            </a:r>
            <a:r>
              <a:rPr lang="en-US" altLang="en-US" sz="2400" dirty="0"/>
              <a:t>) = </a:t>
            </a:r>
            <a:r>
              <a:rPr lang="en-US" altLang="en-US" sz="2400" dirty="0" err="1"/>
              <a:t>Var</a:t>
            </a:r>
            <a:r>
              <a:rPr lang="en-US" altLang="en-US" sz="2400" dirty="0"/>
              <a:t>(</a:t>
            </a:r>
            <a:r>
              <a:rPr lang="en-US" altLang="en-US" sz="2400" dirty="0" err="1"/>
              <a:t>R</a:t>
            </a:r>
            <a:r>
              <a:rPr lang="en-US" altLang="en-US" sz="2400" baseline="-25000" dirty="0" err="1"/>
              <a:t>i</a:t>
            </a:r>
            <a:r>
              <a:rPr lang="en-US" altLang="en-US" sz="2400" dirty="0"/>
              <a:t>) + </a:t>
            </a:r>
            <a:r>
              <a:rPr lang="en-US" altLang="en-US" sz="2400" dirty="0" err="1"/>
              <a:t>Var</a:t>
            </a:r>
            <a:r>
              <a:rPr lang="en-US" altLang="en-US" sz="2400" dirty="0"/>
              <a:t>(</a:t>
            </a:r>
            <a:r>
              <a:rPr lang="en-US" altLang="en-US" sz="2400" dirty="0" err="1"/>
              <a:t>e</a:t>
            </a:r>
            <a:r>
              <a:rPr lang="en-US" altLang="en-US" sz="2400" baseline="-25000" dirty="0" err="1"/>
              <a:t>i</a:t>
            </a:r>
            <a:r>
              <a:rPr lang="en-US" altLang="en-US" sz="2400" dirty="0"/>
              <a:t>) + 2Cov(</a:t>
            </a:r>
            <a:r>
              <a:rPr lang="en-US" altLang="en-US" sz="2400" dirty="0" err="1"/>
              <a:t>R</a:t>
            </a:r>
            <a:r>
              <a:rPr lang="en-US" altLang="en-US" sz="2400" baseline="-25000" dirty="0" err="1"/>
              <a:t>i</a:t>
            </a:r>
            <a:r>
              <a:rPr lang="en-US" altLang="en-US" sz="2400" dirty="0" err="1"/>
              <a:t>,e</a:t>
            </a:r>
            <a:r>
              <a:rPr lang="en-US" altLang="en-US" sz="2400" baseline="-25000" dirty="0" err="1"/>
              <a:t>i</a:t>
            </a:r>
            <a:r>
              <a:rPr lang="en-US" altLang="en-US" sz="2400" dirty="0"/>
              <a:t>) + </a:t>
            </a:r>
            <a:r>
              <a:rPr lang="en-US" altLang="en-US" sz="2400" dirty="0">
                <a:sym typeface="Symbol" pitchFamily="18" charset="2"/>
              </a:rPr>
              <a:t></a:t>
            </a:r>
            <a:r>
              <a:rPr lang="en-US" altLang="en-US" sz="2400" dirty="0" err="1"/>
              <a:t>Var</a:t>
            </a:r>
            <a:r>
              <a:rPr lang="en-US" altLang="en-US" sz="2400" dirty="0"/>
              <a:t> </a:t>
            </a:r>
          </a:p>
        </p:txBody>
      </p:sp>
      <p:sp>
        <p:nvSpPr>
          <p:cNvPr id="22532" name="Text Box 4"/>
          <p:cNvSpPr txBox="1">
            <a:spLocks noChangeArrowheads="1"/>
          </p:cNvSpPr>
          <p:nvPr/>
        </p:nvSpPr>
        <p:spPr bwMode="auto">
          <a:xfrm>
            <a:off x="381000" y="5287963"/>
            <a:ext cx="8382000"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ltLang="en-US" sz="2700">
              <a:latin typeface="Times New Roman" pitchFamily="18" charset="0"/>
            </a:endParaRPr>
          </a:p>
        </p:txBody>
      </p:sp>
      <p:sp>
        <p:nvSpPr>
          <p:cNvPr id="22533" name="Text Box 5"/>
          <p:cNvSpPr txBox="1">
            <a:spLocks noChangeArrowheads="1"/>
          </p:cNvSpPr>
          <p:nvPr/>
        </p:nvSpPr>
        <p:spPr bwMode="auto">
          <a:xfrm>
            <a:off x="751114" y="5116560"/>
            <a:ext cx="8382000" cy="84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a:solidFill>
                  <a:srgbClr val="FFFFFF"/>
                </a:solidFill>
                <a:latin typeface="+mn-lt"/>
                <a:ea typeface="Arial Unicode MS" panose="020B0604020202020204" pitchFamily="34" charset="-128"/>
                <a:cs typeface="Arial Unicode MS" panose="020B0604020202020204" pitchFamily="34" charset="-128"/>
              </a:rPr>
              <a:t>The </a:t>
            </a:r>
            <a:r>
              <a:rPr lang="en-US" altLang="en-US" sz="2400" dirty="0">
                <a:solidFill>
                  <a:srgbClr val="FFFFFF"/>
                </a:solidFill>
                <a:latin typeface="+mn-lt"/>
                <a:ea typeface="Arial Unicode MS" panose="020B0604020202020204" pitchFamily="34" charset="-128"/>
                <a:cs typeface="Arial Unicode MS" panose="020B0604020202020204" pitchFamily="34" charset="-128"/>
                <a:sym typeface="Symbol" pitchFamily="18" charset="2"/>
              </a:rPr>
              <a:t></a:t>
            </a:r>
            <a:r>
              <a:rPr lang="en-US" altLang="en-US" sz="2400" dirty="0" err="1">
                <a:solidFill>
                  <a:srgbClr val="FFFFFF"/>
                </a:solidFill>
                <a:latin typeface="+mn-lt"/>
                <a:ea typeface="Arial Unicode MS" panose="020B0604020202020204" pitchFamily="34" charset="-128"/>
                <a:cs typeface="Arial Unicode MS" panose="020B0604020202020204" pitchFamily="34" charset="-128"/>
                <a:sym typeface="Symbol" pitchFamily="18" charset="2"/>
              </a:rPr>
              <a:t>Var</a:t>
            </a:r>
            <a:r>
              <a:rPr lang="en-US" altLang="en-US" sz="2400" dirty="0">
                <a:solidFill>
                  <a:srgbClr val="FFFFFF"/>
                </a:solidFill>
                <a:latin typeface="+mn-lt"/>
                <a:ea typeface="Arial Unicode MS" panose="020B0604020202020204" pitchFamily="34" charset="-128"/>
                <a:cs typeface="Arial Unicode MS" panose="020B0604020202020204" pitchFamily="34" charset="-128"/>
                <a:sym typeface="Symbol" pitchFamily="18" charset="2"/>
              </a:rPr>
              <a:t> term represents the contribution of the cross-product term, </a:t>
            </a:r>
            <a:r>
              <a:rPr lang="en-US" altLang="en-US" sz="2400" dirty="0" err="1">
                <a:solidFill>
                  <a:srgbClr val="FFFFFF"/>
                </a:solidFill>
                <a:latin typeface="+mn-lt"/>
                <a:ea typeface="Arial Unicode MS" panose="020B0604020202020204" pitchFamily="34" charset="-128"/>
                <a:cs typeface="Arial Unicode MS" panose="020B0604020202020204" pitchFamily="34" charset="-128"/>
                <a:sym typeface="Symbol" pitchFamily="18" charset="2"/>
              </a:rPr>
              <a:t>R</a:t>
            </a:r>
            <a:r>
              <a:rPr lang="en-US" altLang="en-US" sz="2400" baseline="-25000" dirty="0" err="1">
                <a:solidFill>
                  <a:srgbClr val="FFFFFF"/>
                </a:solidFill>
                <a:latin typeface="+mn-lt"/>
                <a:ea typeface="Arial Unicode MS" panose="020B0604020202020204" pitchFamily="34" charset="-128"/>
                <a:cs typeface="Arial Unicode MS" panose="020B0604020202020204" pitchFamily="34" charset="-128"/>
                <a:sym typeface="Symbol" pitchFamily="18" charset="2"/>
              </a:rPr>
              <a:t>i</a:t>
            </a:r>
            <a:r>
              <a:rPr lang="en-US" altLang="en-US" sz="2400" dirty="0" err="1">
                <a:solidFill>
                  <a:srgbClr val="FFFFFF"/>
                </a:solidFill>
                <a:latin typeface="+mn-lt"/>
                <a:ea typeface="Arial Unicode MS" panose="020B0604020202020204" pitchFamily="34" charset="-128"/>
                <a:cs typeface="Arial Unicode MS" panose="020B0604020202020204" pitchFamily="34" charset="-128"/>
                <a:sym typeface="Symbol" pitchFamily="18" charset="2"/>
              </a:rPr>
              <a:t>e</a:t>
            </a:r>
            <a:r>
              <a:rPr lang="en-US" altLang="en-US" sz="2400" baseline="-25000" dirty="0" err="1">
                <a:solidFill>
                  <a:srgbClr val="FFFFFF"/>
                </a:solidFill>
                <a:latin typeface="+mn-lt"/>
                <a:ea typeface="Arial Unicode MS" panose="020B0604020202020204" pitchFamily="34" charset="-128"/>
                <a:cs typeface="Arial Unicode MS" panose="020B0604020202020204" pitchFamily="34" charset="-128"/>
                <a:sym typeface="Symbol" pitchFamily="18" charset="2"/>
              </a:rPr>
              <a:t>i</a:t>
            </a:r>
            <a:r>
              <a:rPr lang="en-US" altLang="en-US" sz="2400" dirty="0">
                <a:solidFill>
                  <a:srgbClr val="FFFFFF"/>
                </a:solidFill>
                <a:latin typeface="+mn-lt"/>
                <a:ea typeface="Arial Unicode MS" panose="020B0604020202020204" pitchFamily="34" charset="-128"/>
                <a:cs typeface="Arial Unicode MS" panose="020B0604020202020204" pitchFamily="34" charset="-128"/>
                <a:sym typeface="Symbol" pitchFamily="18" charset="2"/>
              </a:rPr>
              <a:t>, to the risk of foreign investment.</a:t>
            </a:r>
            <a:endParaRPr lang="en-US" altLang="en-US" sz="2400" dirty="0">
              <a:solidFill>
                <a:srgbClr val="FFFFFF"/>
              </a:solidFill>
              <a:latin typeface="+mn-lt"/>
              <a:ea typeface="Arial Unicode MS" panose="020B0604020202020204" pitchFamily="34" charset="-128"/>
              <a:cs typeface="Arial Unicode MS" panose="020B0604020202020204" pitchFamily="34" charset="-128"/>
            </a:endParaRPr>
          </a:p>
        </p:txBody>
      </p:sp>
      <p:sp>
        <p:nvSpPr>
          <p:cNvPr id="7"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2249763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eaLnBrk="1" hangingPunct="1"/>
            <a:r>
              <a:rPr lang="en-US" altLang="en-US" sz="3200" dirty="0"/>
              <a:t>Effects of changes in the exchange rate</a:t>
            </a:r>
          </a:p>
        </p:txBody>
      </p:sp>
      <p:sp>
        <p:nvSpPr>
          <p:cNvPr id="23555" name="Rectangle 3"/>
          <p:cNvSpPr>
            <a:spLocks noGrp="1" noChangeArrowheads="1"/>
          </p:cNvSpPr>
          <p:nvPr>
            <p:ph idx="1"/>
          </p:nvPr>
        </p:nvSpPr>
        <p:spPr>
          <a:xfrm>
            <a:off x="457200" y="2209800"/>
            <a:ext cx="8229600" cy="4221163"/>
          </a:xfrm>
        </p:spPr>
        <p:txBody>
          <a:bodyPr/>
          <a:lstStyle/>
          <a:p>
            <a:pPr marL="601663" indent="-601663" algn="ctr" eaLnBrk="1" hangingPunct="1">
              <a:buFont typeface="Wingdings" pitchFamily="2" charset="2"/>
              <a:buNone/>
            </a:pPr>
            <a:r>
              <a:rPr lang="en-US" altLang="en-US" sz="2800" dirty="0" err="1"/>
              <a:t>Var</a:t>
            </a:r>
            <a:r>
              <a:rPr lang="en-US" altLang="en-US" sz="2800" dirty="0"/>
              <a:t>(</a:t>
            </a:r>
            <a:r>
              <a:rPr lang="en-US" altLang="en-US" sz="2800" dirty="0" err="1"/>
              <a:t>R</a:t>
            </a:r>
            <a:r>
              <a:rPr lang="en-US" altLang="en-US" sz="2800" baseline="-25000" dirty="0" err="1"/>
              <a:t>i</a:t>
            </a:r>
            <a:r>
              <a:rPr lang="en-US" altLang="en-US" sz="2800" baseline="-25000" dirty="0"/>
              <a:t>$</a:t>
            </a:r>
            <a:r>
              <a:rPr lang="en-US" altLang="en-US" sz="2800" dirty="0"/>
              <a:t>) = </a:t>
            </a:r>
            <a:r>
              <a:rPr lang="en-US" altLang="en-US" sz="2800" dirty="0" err="1"/>
              <a:t>Var</a:t>
            </a:r>
            <a:r>
              <a:rPr lang="en-US" altLang="en-US" sz="2800" dirty="0"/>
              <a:t>(</a:t>
            </a:r>
            <a:r>
              <a:rPr lang="en-US" altLang="en-US" sz="2800" dirty="0" err="1"/>
              <a:t>R</a:t>
            </a:r>
            <a:r>
              <a:rPr lang="en-US" altLang="en-US" sz="2800" baseline="-25000" dirty="0" err="1"/>
              <a:t>i</a:t>
            </a:r>
            <a:r>
              <a:rPr lang="en-US" altLang="en-US" sz="2800" dirty="0"/>
              <a:t>) + </a:t>
            </a:r>
            <a:r>
              <a:rPr lang="en-US" altLang="en-US" sz="2800" dirty="0" err="1"/>
              <a:t>Var</a:t>
            </a:r>
            <a:r>
              <a:rPr lang="en-US" altLang="en-US" sz="2800" dirty="0"/>
              <a:t>(</a:t>
            </a:r>
            <a:r>
              <a:rPr lang="en-US" altLang="en-US" sz="2800" dirty="0" err="1"/>
              <a:t>e</a:t>
            </a:r>
            <a:r>
              <a:rPr lang="en-US" altLang="en-US" sz="2800" baseline="-25000" dirty="0" err="1"/>
              <a:t>i</a:t>
            </a:r>
            <a:r>
              <a:rPr lang="en-US" altLang="en-US" sz="2800" dirty="0"/>
              <a:t>) + 2Cov(</a:t>
            </a:r>
            <a:r>
              <a:rPr lang="en-US" altLang="en-US" sz="2800" dirty="0" err="1"/>
              <a:t>R</a:t>
            </a:r>
            <a:r>
              <a:rPr lang="en-US" altLang="en-US" sz="2800" baseline="-25000" dirty="0" err="1"/>
              <a:t>i</a:t>
            </a:r>
            <a:r>
              <a:rPr lang="en-US" altLang="en-US" sz="2800" dirty="0" err="1"/>
              <a:t>,e</a:t>
            </a:r>
            <a:r>
              <a:rPr lang="en-US" altLang="en-US" sz="2800" baseline="-25000" dirty="0" err="1"/>
              <a:t>i</a:t>
            </a:r>
            <a:r>
              <a:rPr lang="en-US" altLang="en-US" sz="2800" dirty="0"/>
              <a:t>) + </a:t>
            </a:r>
            <a:r>
              <a:rPr lang="en-US" altLang="en-US" sz="2800" dirty="0">
                <a:sym typeface="Symbol" pitchFamily="18" charset="2"/>
              </a:rPr>
              <a:t></a:t>
            </a:r>
            <a:r>
              <a:rPr lang="en-US" altLang="en-US" sz="2800" dirty="0" err="1"/>
              <a:t>Var</a:t>
            </a:r>
            <a:r>
              <a:rPr lang="en-US" altLang="en-US" sz="2800" dirty="0"/>
              <a:t> </a:t>
            </a:r>
          </a:p>
          <a:p>
            <a:pPr marL="601663" indent="-601663" eaLnBrk="1" hangingPunct="1"/>
            <a:r>
              <a:rPr lang="en-US" altLang="en-US" sz="2800" dirty="0"/>
              <a:t>This equation demonstrates that exchange rate fluctuations contribute to the risk of foreign investment through three channels:</a:t>
            </a:r>
          </a:p>
          <a:p>
            <a:pPr lvl="1" eaLnBrk="1" hangingPunct="1"/>
            <a:r>
              <a:rPr lang="en-US" altLang="en-US" sz="2400" dirty="0"/>
              <a:t>Its own volatility, </a:t>
            </a:r>
            <a:r>
              <a:rPr lang="en-US" altLang="en-US" sz="2400" dirty="0" err="1"/>
              <a:t>Var</a:t>
            </a:r>
            <a:r>
              <a:rPr lang="en-US" altLang="en-US" sz="2400" dirty="0"/>
              <a:t>(</a:t>
            </a:r>
            <a:r>
              <a:rPr lang="en-US" altLang="en-US" sz="2400" dirty="0" err="1"/>
              <a:t>e</a:t>
            </a:r>
            <a:r>
              <a:rPr lang="en-US" altLang="en-US" sz="2400" baseline="-25000" dirty="0" err="1"/>
              <a:t>i</a:t>
            </a:r>
            <a:r>
              <a:rPr lang="en-US" altLang="en-US" sz="2400" dirty="0"/>
              <a:t>).</a:t>
            </a:r>
          </a:p>
          <a:p>
            <a:pPr lvl="1" eaLnBrk="1" hangingPunct="1"/>
            <a:r>
              <a:rPr lang="en-US" altLang="en-US" sz="2400" dirty="0"/>
              <a:t>Its covariance with the local market returns </a:t>
            </a:r>
            <a:r>
              <a:rPr lang="en-US" altLang="en-US" sz="2400" dirty="0" err="1"/>
              <a:t>Cov</a:t>
            </a:r>
            <a:r>
              <a:rPr lang="en-US" altLang="en-US" sz="2400" dirty="0"/>
              <a:t>(</a:t>
            </a:r>
            <a:r>
              <a:rPr lang="en-US" altLang="en-US" sz="2400" dirty="0" err="1"/>
              <a:t>R</a:t>
            </a:r>
            <a:r>
              <a:rPr lang="en-US" altLang="en-US" sz="2400" baseline="-25000" dirty="0" err="1"/>
              <a:t>i</a:t>
            </a:r>
            <a:r>
              <a:rPr lang="en-US" altLang="en-US" sz="2400" dirty="0" err="1"/>
              <a:t>,e</a:t>
            </a:r>
            <a:r>
              <a:rPr lang="en-US" altLang="en-US" sz="2400" baseline="-25000" dirty="0" err="1"/>
              <a:t>i</a:t>
            </a:r>
            <a:r>
              <a:rPr lang="en-US" altLang="en-US" sz="2400" dirty="0"/>
              <a:t>).</a:t>
            </a:r>
          </a:p>
          <a:p>
            <a:pPr lvl="1" eaLnBrk="1" hangingPunct="1"/>
            <a:r>
              <a:rPr lang="en-US" altLang="en-US" sz="2400" dirty="0"/>
              <a:t>The contribution of the cross-product term, </a:t>
            </a:r>
            <a:r>
              <a:rPr lang="en-US" altLang="en-US" sz="2400" dirty="0">
                <a:sym typeface="Symbol" pitchFamily="18" charset="2"/>
              </a:rPr>
              <a:t>Var</a:t>
            </a:r>
            <a:r>
              <a:rPr lang="en-US" altLang="en-US" sz="2400" dirty="0"/>
              <a:t>.</a:t>
            </a:r>
          </a:p>
        </p:txBody>
      </p:sp>
      <p:sp>
        <p:nvSpPr>
          <p:cNvPr id="23556" name="Text Box 4"/>
          <p:cNvSpPr txBox="1">
            <a:spLocks noChangeArrowheads="1"/>
          </p:cNvSpPr>
          <p:nvPr/>
        </p:nvSpPr>
        <p:spPr bwMode="auto">
          <a:xfrm>
            <a:off x="381000" y="5281613"/>
            <a:ext cx="8382000"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ltLang="en-US" sz="2700">
              <a:latin typeface="Times New Roman" pitchFamily="18" charset="0"/>
            </a:endParaRPr>
          </a:p>
        </p:txBody>
      </p:sp>
      <p:sp>
        <p:nvSpPr>
          <p:cNvPr id="6"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5852430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24" y="357255"/>
            <a:ext cx="7583487" cy="745330"/>
          </a:xfrm>
        </p:spPr>
        <p:txBody>
          <a:bodyPr/>
          <a:lstStyle/>
          <a:p>
            <a:r>
              <a:rPr lang="en-US" sz="3200" dirty="0"/>
              <a:t>Variance decomposition, 1990-2012</a:t>
            </a:r>
          </a:p>
        </p:txBody>
      </p:sp>
      <p:pic>
        <p:nvPicPr>
          <p:cNvPr id="4" name="Content Placeholder 3"/>
          <p:cNvPicPr>
            <a:picLocks noGrp="1" noChangeAspect="1"/>
          </p:cNvPicPr>
          <p:nvPr>
            <p:ph idx="1"/>
          </p:nvPr>
        </p:nvPicPr>
        <p:blipFill rotWithShape="1">
          <a:blip r:embed="rId2"/>
          <a:srcRect t="13450" b="-18502"/>
          <a:stretch/>
        </p:blipFill>
        <p:spPr>
          <a:xfrm>
            <a:off x="488424" y="1425388"/>
            <a:ext cx="8205527" cy="6125216"/>
          </a:xfrm>
        </p:spPr>
      </p:pic>
    </p:spTree>
    <p:extLst>
      <p:ext uri="{BB962C8B-B14F-4D97-AF65-F5344CB8AC3E}">
        <p14:creationId xmlns:p14="http://schemas.microsoft.com/office/powerpoint/2010/main" val="1264631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 for equity investing</a:t>
            </a:r>
          </a:p>
        </p:txBody>
      </p:sp>
      <p:sp>
        <p:nvSpPr>
          <p:cNvPr id="3" name="Content Placeholder 2"/>
          <p:cNvSpPr>
            <a:spLocks noGrp="1"/>
          </p:cNvSpPr>
          <p:nvPr>
            <p:ph idx="1"/>
          </p:nvPr>
        </p:nvSpPr>
        <p:spPr/>
        <p:txBody>
          <a:bodyPr/>
          <a:lstStyle/>
          <a:p>
            <a:r>
              <a:rPr lang="en-US" dirty="0"/>
              <a:t>Based on </a:t>
            </a:r>
            <a:r>
              <a:rPr lang="en-US" dirty="0" err="1"/>
              <a:t>Var</a:t>
            </a:r>
            <a:r>
              <a:rPr lang="en-US" dirty="0"/>
              <a:t>(</a:t>
            </a:r>
            <a:r>
              <a:rPr lang="en-US" dirty="0" err="1"/>
              <a:t>R</a:t>
            </a:r>
            <a:r>
              <a:rPr lang="en-US" baseline="-25000" dirty="0" err="1"/>
              <a:t>i</a:t>
            </a:r>
            <a:r>
              <a:rPr lang="en-US" dirty="0"/>
              <a:t>), $ return is largely driven by local return.</a:t>
            </a:r>
          </a:p>
          <a:p>
            <a:r>
              <a:rPr lang="en-US" dirty="0"/>
              <a:t>Changes in exchange rate plays a secondary role, as evident by the size of </a:t>
            </a:r>
            <a:r>
              <a:rPr lang="en-US" dirty="0" err="1"/>
              <a:t>Var</a:t>
            </a:r>
            <a:r>
              <a:rPr lang="en-US" dirty="0"/>
              <a:t>(</a:t>
            </a:r>
            <a:r>
              <a:rPr lang="en-US" dirty="0" err="1"/>
              <a:t>e</a:t>
            </a:r>
            <a:r>
              <a:rPr lang="en-US" baseline="-25000" dirty="0" err="1"/>
              <a:t>i</a:t>
            </a:r>
            <a:r>
              <a:rPr lang="en-US" dirty="0"/>
              <a:t>).</a:t>
            </a:r>
          </a:p>
        </p:txBody>
      </p:sp>
    </p:spTree>
    <p:extLst>
      <p:ext uri="{BB962C8B-B14F-4D97-AF65-F5344CB8AC3E}">
        <p14:creationId xmlns:p14="http://schemas.microsoft.com/office/powerpoint/2010/main" val="3061462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 for bond investing</a:t>
            </a:r>
          </a:p>
        </p:txBody>
      </p:sp>
      <p:sp>
        <p:nvSpPr>
          <p:cNvPr id="3" name="Content Placeholder 2"/>
          <p:cNvSpPr>
            <a:spLocks noGrp="1"/>
          </p:cNvSpPr>
          <p:nvPr>
            <p:ph idx="1"/>
          </p:nvPr>
        </p:nvSpPr>
        <p:spPr/>
        <p:txBody>
          <a:bodyPr/>
          <a:lstStyle/>
          <a:p>
            <a:r>
              <a:rPr lang="en-US" dirty="0"/>
              <a:t>Based on VAR(</a:t>
            </a:r>
            <a:r>
              <a:rPr lang="en-US" dirty="0" err="1"/>
              <a:t>e</a:t>
            </a:r>
            <a:r>
              <a:rPr lang="en-US" baseline="-25000" dirty="0" err="1"/>
              <a:t>i</a:t>
            </a:r>
            <a:r>
              <a:rPr lang="en-US" dirty="0"/>
              <a:t>), </a:t>
            </a:r>
            <a:r>
              <a:rPr lang="en-US" sz="2400" dirty="0"/>
              <a:t>t</a:t>
            </a:r>
            <a:r>
              <a:rPr lang="en-US" altLang="en-US" sz="2400" dirty="0"/>
              <a:t>here is substantial exchange rate risk in foreign bond investment. </a:t>
            </a:r>
          </a:p>
          <a:p>
            <a:r>
              <a:rPr lang="en-US" altLang="en-US" sz="2400" dirty="0"/>
              <a:t>This suggests that investors may be able to increase their gains if they can diversify exchange rate risk away internationally.</a:t>
            </a:r>
          </a:p>
          <a:p>
            <a:r>
              <a:rPr lang="en-US" altLang="en-US" sz="2400" dirty="0"/>
              <a:t>This also suggests that investors may be able to control this risk with currency forward contracts or swaps; i.e., hedging.</a:t>
            </a:r>
          </a:p>
          <a:p>
            <a:pPr marL="0" indent="0">
              <a:buNone/>
            </a:pPr>
            <a:endParaRPr lang="en-US" dirty="0"/>
          </a:p>
        </p:txBody>
      </p:sp>
    </p:spTree>
    <p:extLst>
      <p:ext uri="{BB962C8B-B14F-4D97-AF65-F5344CB8AC3E}">
        <p14:creationId xmlns:p14="http://schemas.microsoft.com/office/powerpoint/2010/main" val="784305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62000"/>
            <a:ext cx="8229600" cy="870940"/>
          </a:xfrm>
        </p:spPr>
        <p:txBody>
          <a:bodyPr>
            <a:noAutofit/>
          </a:bodyPr>
          <a:lstStyle/>
          <a:p>
            <a:pPr eaLnBrk="1" hangingPunct="1"/>
            <a:r>
              <a:rPr lang="en-US" altLang="en-US" sz="2800" dirty="0">
                <a:cs typeface="Times New Roman" pitchFamily="18" charset="0"/>
              </a:rPr>
              <a:t>Composition of the optimal bond portfolio, </a:t>
            </a:r>
            <a:r>
              <a:rPr lang="en-US" altLang="en-US" sz="2400" dirty="0">
                <a:cs typeface="Times New Roman" pitchFamily="18" charset="0"/>
              </a:rPr>
              <a:t>1990 – 2012, monthly returns, $</a:t>
            </a:r>
            <a:endParaRPr lang="en-US" altLang="en-US" sz="2800" dirty="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40146248"/>
              </p:ext>
            </p:extLst>
          </p:nvPr>
        </p:nvGraphicFramePr>
        <p:xfrm>
          <a:off x="381001" y="1904999"/>
          <a:ext cx="8305798" cy="4648200"/>
        </p:xfrm>
        <a:graphic>
          <a:graphicData uri="http://schemas.openxmlformats.org/drawingml/2006/table">
            <a:tbl>
              <a:tblPr firstRow="1" firstCol="1" bandRow="1"/>
              <a:tblGrid>
                <a:gridCol w="1642887">
                  <a:extLst>
                    <a:ext uri="{9D8B030D-6E8A-4147-A177-3AD203B41FA5}">
                      <a16:colId xmlns:a16="http://schemas.microsoft.com/office/drawing/2014/main" val="20000"/>
                    </a:ext>
                  </a:extLst>
                </a:gridCol>
                <a:gridCol w="541538">
                  <a:extLst>
                    <a:ext uri="{9D8B030D-6E8A-4147-A177-3AD203B41FA5}">
                      <a16:colId xmlns:a16="http://schemas.microsoft.com/office/drawing/2014/main" val="20001"/>
                    </a:ext>
                  </a:extLst>
                </a:gridCol>
                <a:gridCol w="543199">
                  <a:extLst>
                    <a:ext uri="{9D8B030D-6E8A-4147-A177-3AD203B41FA5}">
                      <a16:colId xmlns:a16="http://schemas.microsoft.com/office/drawing/2014/main" val="20002"/>
                    </a:ext>
                  </a:extLst>
                </a:gridCol>
                <a:gridCol w="543199">
                  <a:extLst>
                    <a:ext uri="{9D8B030D-6E8A-4147-A177-3AD203B41FA5}">
                      <a16:colId xmlns:a16="http://schemas.microsoft.com/office/drawing/2014/main" val="20003"/>
                    </a:ext>
                  </a:extLst>
                </a:gridCol>
                <a:gridCol w="543199">
                  <a:extLst>
                    <a:ext uri="{9D8B030D-6E8A-4147-A177-3AD203B41FA5}">
                      <a16:colId xmlns:a16="http://schemas.microsoft.com/office/drawing/2014/main" val="20004"/>
                    </a:ext>
                  </a:extLst>
                </a:gridCol>
                <a:gridCol w="543199">
                  <a:extLst>
                    <a:ext uri="{9D8B030D-6E8A-4147-A177-3AD203B41FA5}">
                      <a16:colId xmlns:a16="http://schemas.microsoft.com/office/drawing/2014/main" val="20005"/>
                    </a:ext>
                  </a:extLst>
                </a:gridCol>
                <a:gridCol w="543199">
                  <a:extLst>
                    <a:ext uri="{9D8B030D-6E8A-4147-A177-3AD203B41FA5}">
                      <a16:colId xmlns:a16="http://schemas.microsoft.com/office/drawing/2014/main" val="20006"/>
                    </a:ext>
                  </a:extLst>
                </a:gridCol>
                <a:gridCol w="893704">
                  <a:extLst>
                    <a:ext uri="{9D8B030D-6E8A-4147-A177-3AD203B41FA5}">
                      <a16:colId xmlns:a16="http://schemas.microsoft.com/office/drawing/2014/main" val="20007"/>
                    </a:ext>
                  </a:extLst>
                </a:gridCol>
                <a:gridCol w="671109">
                  <a:extLst>
                    <a:ext uri="{9D8B030D-6E8A-4147-A177-3AD203B41FA5}">
                      <a16:colId xmlns:a16="http://schemas.microsoft.com/office/drawing/2014/main" val="20008"/>
                    </a:ext>
                  </a:extLst>
                </a:gridCol>
                <a:gridCol w="589712">
                  <a:extLst>
                    <a:ext uri="{9D8B030D-6E8A-4147-A177-3AD203B41FA5}">
                      <a16:colId xmlns:a16="http://schemas.microsoft.com/office/drawing/2014/main" val="20009"/>
                    </a:ext>
                  </a:extLst>
                </a:gridCol>
                <a:gridCol w="1250853">
                  <a:extLst>
                    <a:ext uri="{9D8B030D-6E8A-4147-A177-3AD203B41FA5}">
                      <a16:colId xmlns:a16="http://schemas.microsoft.com/office/drawing/2014/main" val="20010"/>
                    </a:ext>
                  </a:extLst>
                </a:gridCol>
              </a:tblGrid>
              <a:tr h="976122">
                <a:tc>
                  <a:txBody>
                    <a:bodyPr/>
                    <a:lstStyle/>
                    <a:p>
                      <a:pPr marL="0" marR="0">
                        <a:lnSpc>
                          <a:spcPct val="115000"/>
                        </a:lnSpc>
                        <a:spcBef>
                          <a:spcPts val="0"/>
                        </a:spcBef>
                        <a:spcAft>
                          <a:spcPts val="0"/>
                        </a:spcAft>
                      </a:pPr>
                      <a:r>
                        <a:rPr lang="en-US" sz="1400" dirty="0">
                          <a:solidFill>
                            <a:srgbClr val="000000"/>
                          </a:solidFill>
                          <a:effectLst/>
                          <a:latin typeface="Times New Roman" pitchFamily="18" charset="0"/>
                          <a:ea typeface="Times New Roman"/>
                          <a:cs typeface="Times New Roman" pitchFamily="18" charset="0"/>
                        </a:rPr>
                        <a:t> </a:t>
                      </a:r>
                      <a:endParaRPr lang="en-US" sz="1400" dirty="0">
                        <a:effectLst/>
                        <a:latin typeface="Times New Roman" pitchFamily="18" charset="0"/>
                        <a:ea typeface="SimSu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DB3E2"/>
                    </a:solidFill>
                  </a:tcPr>
                </a:tc>
                <a:tc gridSpan="6">
                  <a:txBody>
                    <a:bodyPr/>
                    <a:lstStyle/>
                    <a:p>
                      <a:pPr marL="0" marR="0" algn="ctr">
                        <a:lnSpc>
                          <a:spcPct val="115000"/>
                        </a:lnSpc>
                        <a:spcBef>
                          <a:spcPts val="0"/>
                        </a:spcBef>
                        <a:spcAft>
                          <a:spcPts val="0"/>
                        </a:spcAft>
                      </a:pPr>
                      <a:endParaRPr lang="en-US" sz="1400" b="1" dirty="0">
                        <a:solidFill>
                          <a:srgbClr val="000000"/>
                        </a:solidFill>
                        <a:effectLst/>
                        <a:latin typeface="Times New Roman" pitchFamily="18" charset="0"/>
                        <a:ea typeface="Times New Roman"/>
                        <a:cs typeface="Times New Roman" pitchFamily="18" charset="0"/>
                      </a:endParaRPr>
                    </a:p>
                    <a:p>
                      <a:pPr marL="0" marR="0" algn="ctr">
                        <a:lnSpc>
                          <a:spcPct val="115000"/>
                        </a:lnSpc>
                        <a:spcBef>
                          <a:spcPts val="0"/>
                        </a:spcBef>
                        <a:spcAft>
                          <a:spcPts val="0"/>
                        </a:spcAft>
                      </a:pPr>
                      <a:r>
                        <a:rPr lang="en-US" sz="2400" b="1" dirty="0">
                          <a:solidFill>
                            <a:srgbClr val="000000"/>
                          </a:solidFill>
                          <a:effectLst/>
                          <a:latin typeface="Times New Roman" pitchFamily="18" charset="0"/>
                          <a:ea typeface="Times New Roman"/>
                          <a:cs typeface="Times New Roman" pitchFamily="18" charset="0"/>
                        </a:rPr>
                        <a:t>Correlation Coefficient</a:t>
                      </a:r>
                      <a:endParaRPr lang="en-US" sz="2400" dirty="0">
                        <a:effectLst/>
                        <a:latin typeface="Times New Roman" pitchFamily="18" charset="0"/>
                        <a:ea typeface="SimSu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8DB3E2"/>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8DB3E2"/>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8DB3E2"/>
                    </a:solidFill>
                  </a:tcPr>
                </a:tc>
                <a:tc>
                  <a:txBody>
                    <a:bodyPr/>
                    <a:lstStyle/>
                    <a:p>
                      <a:pPr marL="0" marR="0" algn="ctr">
                        <a:lnSpc>
                          <a:spcPct val="115000"/>
                        </a:lnSpc>
                        <a:spcBef>
                          <a:spcPts val="0"/>
                        </a:spcBef>
                        <a:spcAft>
                          <a:spcPts val="0"/>
                        </a:spcAft>
                      </a:pPr>
                      <a:r>
                        <a:rPr lang="en-US" sz="1400" b="1">
                          <a:solidFill>
                            <a:srgbClr val="000000"/>
                          </a:solidFill>
                          <a:effectLst/>
                          <a:latin typeface="Times New Roman" pitchFamily="18" charset="0"/>
                          <a:ea typeface="Times New Roman"/>
                          <a:cs typeface="Times New Roman" pitchFamily="18" charset="0"/>
                        </a:rPr>
                        <a:t>Optimal International Portfolio</a:t>
                      </a:r>
                      <a:r>
                        <a:rPr lang="en-US" sz="1400" b="1" baseline="30000">
                          <a:solidFill>
                            <a:srgbClr val="000000"/>
                          </a:solidFill>
                          <a:effectLst/>
                          <a:latin typeface="Times New Roman" pitchFamily="18" charset="0"/>
                          <a:ea typeface="Times New Roman"/>
                          <a:cs typeface="Times New Roman" pitchFamily="18" charset="0"/>
                        </a:rPr>
                        <a:t>a</a:t>
                      </a:r>
                      <a:endParaRPr lang="en-US" sz="1400">
                        <a:effectLst/>
                        <a:latin typeface="Times New Roman" pitchFamily="18" charset="0"/>
                        <a:ea typeface="SimSun"/>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3E2"/>
                    </a:solidFill>
                  </a:tcPr>
                </a:tc>
                <a:extLst>
                  <a:ext uri="{0D108BD9-81ED-4DB2-BD59-A6C34878D82A}">
                    <a16:rowId xmlns:a16="http://schemas.microsoft.com/office/drawing/2014/main" val="10000"/>
                  </a:ext>
                </a:extLst>
              </a:tr>
              <a:tr h="743712">
                <a:tc>
                  <a:txBody>
                    <a:bodyPr/>
                    <a:lstStyle/>
                    <a:p>
                      <a:pPr marL="0" marR="0">
                        <a:lnSpc>
                          <a:spcPct val="115000"/>
                        </a:lnSpc>
                        <a:spcBef>
                          <a:spcPts val="0"/>
                        </a:spcBef>
                        <a:spcAft>
                          <a:spcPts val="0"/>
                        </a:spcAft>
                      </a:pPr>
                      <a:r>
                        <a:rPr lang="en-US" sz="1600" b="1" dirty="0">
                          <a:solidFill>
                            <a:srgbClr val="000000"/>
                          </a:solidFill>
                          <a:effectLst/>
                          <a:latin typeface="Times New Roman" pitchFamily="18" charset="0"/>
                          <a:ea typeface="Times New Roman"/>
                          <a:cs typeface="Times New Roman" pitchFamily="18" charset="0"/>
                        </a:rPr>
                        <a:t>Bond Market</a:t>
                      </a:r>
                      <a:endParaRPr lang="en-US" sz="1600" dirty="0">
                        <a:effectLst/>
                        <a:latin typeface="Times New Roman" pitchFamily="18" charset="0"/>
                        <a:ea typeface="SimSu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itchFamily="18" charset="0"/>
                          <a:ea typeface="Times New Roman"/>
                          <a:cs typeface="Times New Roman" pitchFamily="18" charset="0"/>
                        </a:rPr>
                        <a:t>AU</a:t>
                      </a:r>
                      <a:endParaRPr lang="en-US" sz="1600" dirty="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itchFamily="18" charset="0"/>
                          <a:ea typeface="Times New Roman"/>
                          <a:cs typeface="Times New Roman" pitchFamily="18" charset="0"/>
                        </a:rPr>
                        <a:t>CN</a:t>
                      </a:r>
                      <a:endParaRPr lang="en-US" sz="1600" dirty="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itchFamily="18" charset="0"/>
                          <a:ea typeface="Times New Roman"/>
                          <a:cs typeface="Times New Roman" pitchFamily="18" charset="0"/>
                        </a:rPr>
                        <a:t>GM</a:t>
                      </a:r>
                      <a:endParaRPr lang="en-US" sz="1600" dirty="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itchFamily="18" charset="0"/>
                          <a:ea typeface="Times New Roman"/>
                          <a:cs typeface="Times New Roman" pitchFamily="18" charset="0"/>
                        </a:rPr>
                        <a:t>JP</a:t>
                      </a:r>
                      <a:endParaRPr lang="en-US" sz="1600" dirty="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itchFamily="18" charset="0"/>
                          <a:ea typeface="Times New Roman"/>
                          <a:cs typeface="Times New Roman" pitchFamily="18" charset="0"/>
                        </a:rPr>
                        <a:t>SW</a:t>
                      </a:r>
                      <a:endParaRPr lang="en-US" sz="1600" dirty="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itchFamily="18" charset="0"/>
                          <a:ea typeface="Times New Roman"/>
                          <a:cs typeface="Times New Roman" pitchFamily="18" charset="0"/>
                        </a:rPr>
                        <a:t>UK</a:t>
                      </a:r>
                      <a:endParaRPr lang="en-US" sz="1600" dirty="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itchFamily="18" charset="0"/>
                          <a:ea typeface="Times New Roman"/>
                          <a:cs typeface="Times New Roman" pitchFamily="18" charset="0"/>
                        </a:rPr>
                        <a:t>Mean (%)</a:t>
                      </a:r>
                      <a:endParaRPr lang="en-US" sz="1600" dirty="0">
                        <a:effectLst/>
                        <a:latin typeface="Times New Roman" pitchFamily="18" charset="0"/>
                        <a:ea typeface="SimSu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itchFamily="18" charset="0"/>
                          <a:ea typeface="Times New Roman"/>
                          <a:cs typeface="Times New Roman" pitchFamily="18" charset="0"/>
                        </a:rPr>
                        <a:t>SD (%)</a:t>
                      </a:r>
                      <a:endParaRPr lang="en-US" sz="1600" dirty="0">
                        <a:effectLst/>
                        <a:latin typeface="Times New Roman" pitchFamily="18" charset="0"/>
                        <a:ea typeface="SimSu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itchFamily="18" charset="0"/>
                          <a:ea typeface="Times New Roman"/>
                          <a:cs typeface="Times New Roman" pitchFamily="18" charset="0"/>
                        </a:rPr>
                        <a:t>SHP</a:t>
                      </a:r>
                      <a:endParaRPr lang="en-US" sz="1600" dirty="0">
                        <a:effectLst/>
                        <a:latin typeface="Times New Roman" pitchFamily="18" charset="0"/>
                        <a:ea typeface="SimSu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pitchFamily="18" charset="0"/>
                          <a:ea typeface="Times New Roman"/>
                          <a:cs typeface="Times New Roman" pitchFamily="18" charset="0"/>
                        </a:rPr>
                        <a:t>(Weights)</a:t>
                      </a:r>
                      <a:endParaRPr lang="en-US" sz="1600" dirty="0">
                        <a:effectLst/>
                        <a:latin typeface="Times New Roman" pitchFamily="18" charset="0"/>
                        <a:ea typeface="SimSun"/>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1"/>
                  </a:ext>
                </a:extLst>
              </a:tr>
              <a:tr h="325374">
                <a:tc>
                  <a:txBody>
                    <a:bodyPr/>
                    <a:lstStyle/>
                    <a:p>
                      <a:pPr marL="0" marR="0">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Australia (AU)</a:t>
                      </a:r>
                      <a:endParaRPr lang="en-US" sz="1400">
                        <a:effectLst/>
                        <a:latin typeface="Times New Roman" pitchFamily="18" charset="0"/>
                        <a:ea typeface="SimSu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0.40</a:t>
                      </a:r>
                      <a:endParaRPr lang="en-US" sz="140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3.77</a:t>
                      </a:r>
                      <a:endParaRPr lang="en-US" sz="140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0.10</a:t>
                      </a:r>
                      <a:endParaRPr lang="en-US" sz="140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0.1439</a:t>
                      </a:r>
                      <a:endParaRPr lang="en-US" sz="1400">
                        <a:effectLst/>
                        <a:latin typeface="Times New Roman" pitchFamily="18" charset="0"/>
                        <a:ea typeface="SimSun"/>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2"/>
                  </a:ext>
                </a:extLst>
              </a:tr>
              <a:tr h="325374">
                <a:tc>
                  <a:txBody>
                    <a:bodyPr/>
                    <a:lstStyle/>
                    <a:p>
                      <a:pPr marL="0" marR="0">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Canada (CN)</a:t>
                      </a:r>
                      <a:endParaRPr lang="en-US" sz="1400">
                        <a:effectLst/>
                        <a:latin typeface="Times New Roman" pitchFamily="18" charset="0"/>
                        <a:ea typeface="SimSu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0.68</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0.30</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2.82</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0.10</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0.3629</a:t>
                      </a:r>
                      <a:endParaRPr lang="en-US" sz="1400">
                        <a:effectLst/>
                        <a:latin typeface="Times New Roman" pitchFamily="18" charset="0"/>
                        <a:ea typeface="SimSun"/>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3"/>
                  </a:ext>
                </a:extLst>
              </a:tr>
              <a:tr h="325374">
                <a:tc>
                  <a:txBody>
                    <a:bodyPr/>
                    <a:lstStyle/>
                    <a:p>
                      <a:pPr marL="0" marR="0">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Germany (GM)</a:t>
                      </a:r>
                      <a:endParaRPr lang="en-US" sz="1400">
                        <a:effectLst/>
                        <a:latin typeface="Times New Roman" pitchFamily="18" charset="0"/>
                        <a:ea typeface="SimSu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0.50</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0.42</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0.27</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3.40</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0.07</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-0.6597</a:t>
                      </a:r>
                      <a:endParaRPr lang="en-US" sz="1400">
                        <a:effectLst/>
                        <a:latin typeface="Times New Roman" pitchFamily="18" charset="0"/>
                        <a:ea typeface="SimSun"/>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4"/>
                  </a:ext>
                </a:extLst>
              </a:tr>
              <a:tr h="325374">
                <a:tc>
                  <a:txBody>
                    <a:bodyPr/>
                    <a:lstStyle/>
                    <a:p>
                      <a:pPr marL="0" marR="0">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Japan (JP)</a:t>
                      </a:r>
                      <a:endParaRPr lang="en-US" sz="1400">
                        <a:effectLst/>
                        <a:latin typeface="Times New Roman" pitchFamily="18" charset="0"/>
                        <a:ea typeface="SimSu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0.27</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0.19</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0.45</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dirty="0">
                          <a:solidFill>
                            <a:srgbClr val="000000"/>
                          </a:solidFill>
                          <a:effectLst/>
                          <a:latin typeface="Times New Roman" pitchFamily="18" charset="0"/>
                          <a:ea typeface="Times New Roman"/>
                          <a:cs typeface="Times New Roman" pitchFamily="18" charset="0"/>
                        </a:rPr>
                        <a:t> </a:t>
                      </a:r>
                      <a:endParaRPr lang="en-US" sz="1400" dirty="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0.45</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3.63</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0.12</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dirty="0">
                          <a:solidFill>
                            <a:srgbClr val="000000"/>
                          </a:solidFill>
                          <a:effectLst/>
                          <a:latin typeface="Times New Roman" pitchFamily="18" charset="0"/>
                          <a:ea typeface="Times New Roman"/>
                          <a:cs typeface="Times New Roman" pitchFamily="18" charset="0"/>
                        </a:rPr>
                        <a:t>0.3456</a:t>
                      </a:r>
                      <a:endParaRPr lang="en-US" sz="1400" dirty="0">
                        <a:effectLst/>
                        <a:latin typeface="Times New Roman" pitchFamily="18" charset="0"/>
                        <a:ea typeface="SimSun"/>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5"/>
                  </a:ext>
                </a:extLst>
              </a:tr>
              <a:tr h="325374">
                <a:tc>
                  <a:txBody>
                    <a:bodyPr/>
                    <a:lstStyle/>
                    <a:p>
                      <a:pPr marL="0" marR="0">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Switzerland (SW)</a:t>
                      </a:r>
                      <a:endParaRPr lang="en-US" sz="1400">
                        <a:effectLst/>
                        <a:latin typeface="Times New Roman" pitchFamily="18" charset="0"/>
                        <a:ea typeface="SimSu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0.42</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0.32</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0.82</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0.50</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0.44</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3.61</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0.12</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0.6329</a:t>
                      </a:r>
                      <a:endParaRPr lang="en-US" sz="1400">
                        <a:effectLst/>
                        <a:latin typeface="Times New Roman" pitchFamily="18" charset="0"/>
                        <a:ea typeface="SimSun"/>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6"/>
                  </a:ext>
                </a:extLst>
              </a:tr>
              <a:tr h="650748">
                <a:tc>
                  <a:txBody>
                    <a:bodyPr/>
                    <a:lstStyle/>
                    <a:p>
                      <a:pPr marL="0" marR="0">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United Kingdom (UK)</a:t>
                      </a:r>
                      <a:endParaRPr lang="en-US" sz="1400">
                        <a:effectLst/>
                        <a:latin typeface="Times New Roman" pitchFamily="18" charset="0"/>
                        <a:ea typeface="SimSu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0.46</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0.48</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0.71</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0.33</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0.60</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 </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0.27</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3.23</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0.08</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0.0731</a:t>
                      </a:r>
                      <a:endParaRPr lang="en-US" sz="1400">
                        <a:effectLst/>
                        <a:latin typeface="Times New Roman" pitchFamily="18" charset="0"/>
                        <a:ea typeface="SimSun"/>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7"/>
                  </a:ext>
                </a:extLst>
              </a:tr>
              <a:tr h="325374">
                <a:tc>
                  <a:txBody>
                    <a:bodyPr/>
                    <a:lstStyle/>
                    <a:p>
                      <a:pPr marL="0" marR="0">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United States (US)</a:t>
                      </a:r>
                      <a:endParaRPr lang="en-US" sz="1400">
                        <a:effectLst/>
                        <a:latin typeface="Times New Roman" pitchFamily="18" charset="0"/>
                        <a:ea typeface="SimSu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0.35</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0.36</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0.49</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0.36</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0.36</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0.41</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0.16</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2.17</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0.07</a:t>
                      </a:r>
                      <a:endParaRPr lang="en-US" sz="1400">
                        <a:effectLst/>
                        <a:latin typeface="Times New Roman" pitchFamily="18" charset="0"/>
                        <a:ea typeface="SimSu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0.1014</a:t>
                      </a:r>
                      <a:endParaRPr lang="en-US" sz="1400">
                        <a:effectLst/>
                        <a:latin typeface="Times New Roman" pitchFamily="18" charset="0"/>
                        <a:ea typeface="SimSun"/>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8"/>
                  </a:ext>
                </a:extLst>
              </a:tr>
              <a:tr h="325374">
                <a:tc gridSpan="7">
                  <a:txBody>
                    <a:bodyPr/>
                    <a:lstStyle/>
                    <a:p>
                      <a:pPr marL="0" marR="0">
                        <a:lnSpc>
                          <a:spcPct val="115000"/>
                        </a:lnSpc>
                        <a:spcBef>
                          <a:spcPts val="0"/>
                        </a:spcBef>
                        <a:spcAft>
                          <a:spcPts val="0"/>
                        </a:spcAft>
                      </a:pPr>
                      <a:r>
                        <a:rPr lang="en-US" sz="1400" dirty="0">
                          <a:solidFill>
                            <a:srgbClr val="000000"/>
                          </a:solidFill>
                          <a:effectLst/>
                          <a:latin typeface="Times New Roman" pitchFamily="18" charset="0"/>
                          <a:ea typeface="Times New Roman"/>
                          <a:cs typeface="Times New Roman" pitchFamily="18" charset="0"/>
                        </a:rPr>
                        <a:t>Optimal International Portfolio :</a:t>
                      </a:r>
                      <a:endParaRPr lang="en-US" sz="1400" dirty="0">
                        <a:effectLst/>
                        <a:latin typeface="Times New Roman" pitchFamily="18" charset="0"/>
                        <a:ea typeface="SimSu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0.46</a:t>
                      </a:r>
                      <a:endParaRPr lang="en-US" sz="140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2.64</a:t>
                      </a:r>
                      <a:endParaRPr lang="en-US" sz="140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1400">
                          <a:solidFill>
                            <a:srgbClr val="000000"/>
                          </a:solidFill>
                          <a:effectLst/>
                          <a:latin typeface="Times New Roman" pitchFamily="18" charset="0"/>
                          <a:ea typeface="Times New Roman"/>
                          <a:cs typeface="Times New Roman" pitchFamily="18" charset="0"/>
                        </a:rPr>
                        <a:t>0.17</a:t>
                      </a:r>
                      <a:endParaRPr lang="en-US" sz="1400">
                        <a:effectLst/>
                        <a:latin typeface="Times New Roman" pitchFamily="18" charset="0"/>
                        <a:ea typeface="SimSu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400" dirty="0">
                          <a:solidFill>
                            <a:srgbClr val="000000"/>
                          </a:solidFill>
                          <a:effectLst/>
                          <a:latin typeface="Times New Roman" pitchFamily="18" charset="0"/>
                          <a:ea typeface="Times New Roman"/>
                          <a:cs typeface="Times New Roman" pitchFamily="18" charset="0"/>
                        </a:rPr>
                        <a:t> </a:t>
                      </a:r>
                      <a:endParaRPr lang="en-US" sz="1400" dirty="0">
                        <a:effectLst/>
                        <a:latin typeface="Times New Roman" pitchFamily="18" charset="0"/>
                        <a:ea typeface="SimSun"/>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9"/>
                  </a:ext>
                </a:extLst>
              </a:tr>
            </a:tbl>
          </a:graphicData>
        </a:graphic>
      </p:graphicFrame>
      <p:sp>
        <p:nvSpPr>
          <p:cNvPr id="8"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37126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a:t>
            </a:r>
          </a:p>
        </p:txBody>
      </p:sp>
      <p:sp>
        <p:nvSpPr>
          <p:cNvPr id="3" name="Content Placeholder 2"/>
          <p:cNvSpPr>
            <a:spLocks noGrp="1"/>
          </p:cNvSpPr>
          <p:nvPr>
            <p:ph idx="1"/>
          </p:nvPr>
        </p:nvSpPr>
        <p:spPr/>
        <p:txBody>
          <a:bodyPr>
            <a:normAutofit fontScale="85000" lnSpcReduction="20000"/>
          </a:bodyPr>
          <a:lstStyle/>
          <a:p>
            <a:r>
              <a:rPr lang="en-US" sz="2800" dirty="0">
                <a:solidFill>
                  <a:srgbClr val="FFFFFF"/>
                </a:solidFill>
              </a:rPr>
              <a:t>Correlation structure</a:t>
            </a:r>
          </a:p>
          <a:p>
            <a:r>
              <a:rPr lang="en-US" sz="2800" dirty="0">
                <a:solidFill>
                  <a:srgbClr val="FFFFFF"/>
                </a:solidFill>
              </a:rPr>
              <a:t>Optimal portfolio selection</a:t>
            </a:r>
          </a:p>
          <a:p>
            <a:r>
              <a:rPr lang="en-US" sz="2800" dirty="0">
                <a:solidFill>
                  <a:srgbClr val="FFFFFF"/>
                </a:solidFill>
              </a:rPr>
              <a:t>The relationship among $ return, local return, and exchange rate</a:t>
            </a:r>
          </a:p>
          <a:p>
            <a:r>
              <a:rPr lang="en-US" sz="2800" dirty="0">
                <a:solidFill>
                  <a:srgbClr val="FFFFFF"/>
                </a:solidFill>
              </a:rPr>
              <a:t>Home bias</a:t>
            </a:r>
          </a:p>
          <a:p>
            <a:r>
              <a:rPr lang="en-US" sz="2800" dirty="0">
                <a:solidFill>
                  <a:srgbClr val="FFFFFF"/>
                </a:solidFill>
              </a:rPr>
              <a:t>International money market (CH 11, pp. 272-281)</a:t>
            </a:r>
          </a:p>
          <a:p>
            <a:r>
              <a:rPr lang="en-US" sz="2800" dirty="0">
                <a:solidFill>
                  <a:srgbClr val="FFFFFF"/>
                </a:solidFill>
              </a:rPr>
              <a:t>International bond market (CH 12, pp. 305-319)</a:t>
            </a:r>
          </a:p>
          <a:p>
            <a:r>
              <a:rPr lang="en-US" sz="2800" dirty="0">
                <a:solidFill>
                  <a:srgbClr val="FFFFFF"/>
                </a:solidFill>
              </a:rPr>
              <a:t>International equity market (CH 13, pp. 326-342.)</a:t>
            </a:r>
          </a:p>
        </p:txBody>
      </p:sp>
    </p:spTree>
    <p:extLst>
      <p:ext uri="{BB962C8B-B14F-4D97-AF65-F5344CB8AC3E}">
        <p14:creationId xmlns:p14="http://schemas.microsoft.com/office/powerpoint/2010/main" val="24831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r>
              <a:rPr lang="en-US" altLang="en-US" dirty="0"/>
              <a:t>Home bias in portfolio holdings</a:t>
            </a:r>
          </a:p>
        </p:txBody>
      </p:sp>
      <p:sp>
        <p:nvSpPr>
          <p:cNvPr id="40963" name="Rectangle 3"/>
          <p:cNvSpPr>
            <a:spLocks noGrp="1" noChangeArrowheads="1"/>
          </p:cNvSpPr>
          <p:nvPr>
            <p:ph idx="1"/>
          </p:nvPr>
        </p:nvSpPr>
        <p:spPr/>
        <p:txBody>
          <a:bodyPr>
            <a:normAutofit fontScale="92500" lnSpcReduction="10000"/>
          </a:bodyPr>
          <a:lstStyle/>
          <a:p>
            <a:pPr eaLnBrk="1" hangingPunct="1"/>
            <a:r>
              <a:rPr lang="en-US" altLang="en-US" sz="2800" dirty="0"/>
              <a:t>As previously shown, investors can potentially benefit a great deal from international diversification. </a:t>
            </a:r>
          </a:p>
          <a:p>
            <a:pPr eaLnBrk="1" hangingPunct="1"/>
            <a:r>
              <a:rPr lang="en-US" altLang="en-US" sz="2800" dirty="0"/>
              <a:t>The actual portfolios that investors hold, however, are quite different from those predicted by the theory of international portfolio investment.</a:t>
            </a:r>
          </a:p>
          <a:p>
            <a:pPr eaLnBrk="1" hangingPunct="1"/>
            <a:r>
              <a:rPr lang="en-US" altLang="en-US" sz="2800" dirty="0"/>
              <a:t>Home bias refers to the extent to which portfolio investments are concentrated in domestic assets.</a:t>
            </a:r>
          </a:p>
        </p:txBody>
      </p:sp>
      <p:sp>
        <p:nvSpPr>
          <p:cNvPr id="5"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20181754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hangingPunct="1"/>
            <a:r>
              <a:rPr lang="en-US" altLang="en-US" dirty="0"/>
              <a:t>Home bias in equity portfolios</a:t>
            </a:r>
          </a:p>
        </p:txBody>
      </p:sp>
      <p:graphicFrame>
        <p:nvGraphicFramePr>
          <p:cNvPr id="158" name="Table 157"/>
          <p:cNvGraphicFramePr>
            <a:graphicFrameLocks noGrp="1"/>
          </p:cNvGraphicFramePr>
          <p:nvPr>
            <p:extLst>
              <p:ext uri="{D42A27DB-BD31-4B8C-83A1-F6EECF244321}">
                <p14:modId xmlns:p14="http://schemas.microsoft.com/office/powerpoint/2010/main" val="170281167"/>
              </p:ext>
            </p:extLst>
          </p:nvPr>
        </p:nvGraphicFramePr>
        <p:xfrm>
          <a:off x="304800" y="1828800"/>
          <a:ext cx="8547099" cy="4283073"/>
        </p:xfrm>
        <a:graphic>
          <a:graphicData uri="http://schemas.openxmlformats.org/drawingml/2006/table">
            <a:tbl>
              <a:tblPr firstRow="1" firstCol="1" bandRow="1"/>
              <a:tblGrid>
                <a:gridCol w="2298150">
                  <a:extLst>
                    <a:ext uri="{9D8B030D-6E8A-4147-A177-3AD203B41FA5}">
                      <a16:colId xmlns:a16="http://schemas.microsoft.com/office/drawing/2014/main" val="20000"/>
                    </a:ext>
                  </a:extLst>
                </a:gridCol>
                <a:gridCol w="2972061">
                  <a:extLst>
                    <a:ext uri="{9D8B030D-6E8A-4147-A177-3AD203B41FA5}">
                      <a16:colId xmlns:a16="http://schemas.microsoft.com/office/drawing/2014/main" val="20001"/>
                    </a:ext>
                  </a:extLst>
                </a:gridCol>
                <a:gridCol w="3276888">
                  <a:extLst>
                    <a:ext uri="{9D8B030D-6E8A-4147-A177-3AD203B41FA5}">
                      <a16:colId xmlns:a16="http://schemas.microsoft.com/office/drawing/2014/main" val="20002"/>
                    </a:ext>
                  </a:extLst>
                </a:gridCol>
              </a:tblGrid>
              <a:tr h="849833">
                <a:tc>
                  <a:txBody>
                    <a:bodyPr/>
                    <a:lstStyle/>
                    <a:p>
                      <a:pPr marL="0" marR="0">
                        <a:lnSpc>
                          <a:spcPct val="115000"/>
                        </a:lnSpc>
                        <a:spcBef>
                          <a:spcPts val="0"/>
                        </a:spcBef>
                        <a:spcAft>
                          <a:spcPts val="1000"/>
                        </a:spcAft>
                      </a:pPr>
                      <a:r>
                        <a:rPr lang="en-US" sz="2400" dirty="0">
                          <a:effectLst/>
                          <a:latin typeface="Times New Roman" pitchFamily="18" charset="0"/>
                          <a:ea typeface="SimSun"/>
                          <a:cs typeface="Times New Roman" pitchFamily="18" charset="0"/>
                        </a:rPr>
                        <a:t>Country</a:t>
                      </a:r>
                    </a:p>
                  </a:txBody>
                  <a:tcPr marL="81382" marR="8478" marT="8478"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2400" b="1" dirty="0">
                          <a:solidFill>
                            <a:schemeClr val="tx1"/>
                          </a:solidFill>
                          <a:latin typeface="Times New Roman" pitchFamily="18" charset="0"/>
                          <a:cs typeface="Times New Roman" pitchFamily="18" charset="0"/>
                          <a:sym typeface="Symbol" pitchFamily="18" charset="2"/>
                        </a:rPr>
                        <a:t>Share in World Market Value</a:t>
                      </a:r>
                      <a:endParaRPr lang="en-US" sz="2400" dirty="0">
                        <a:solidFill>
                          <a:schemeClr val="tx1"/>
                        </a:solidFill>
                        <a:latin typeface="Times New Roman" pitchFamily="18" charset="0"/>
                        <a:cs typeface="Times New Roman" pitchFamily="18" charset="0"/>
                        <a:sym typeface="Symbol" pitchFamily="18" charset="2"/>
                      </a:endParaRPr>
                    </a:p>
                  </a:txBody>
                  <a:tcPr marL="8478" marR="8478" marT="84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0" algn="ctr">
                        <a:lnSpc>
                          <a:spcPct val="115000"/>
                        </a:lnSpc>
                        <a:spcBef>
                          <a:spcPts val="0"/>
                        </a:spcBef>
                        <a:spcAft>
                          <a:spcPts val="1000"/>
                        </a:spcAft>
                      </a:pPr>
                      <a:r>
                        <a:rPr lang="en-US" sz="2400" b="1" i="0" dirty="0">
                          <a:solidFill>
                            <a:srgbClr val="000000"/>
                          </a:solidFill>
                          <a:effectLst/>
                          <a:latin typeface="Times New Roman" pitchFamily="18" charset="0"/>
                          <a:ea typeface="SimSun"/>
                          <a:cs typeface="Times New Roman" pitchFamily="18" charset="0"/>
                        </a:rPr>
                        <a:t>Proportion of Domestic Equities in Portfolio</a:t>
                      </a:r>
                      <a:endParaRPr lang="en-US" sz="2400" i="0" dirty="0">
                        <a:effectLst/>
                        <a:latin typeface="Times New Roman" pitchFamily="18" charset="0"/>
                        <a:ea typeface="SimSun"/>
                        <a:cs typeface="Times New Roman" pitchFamily="18" charset="0"/>
                      </a:endParaRPr>
                    </a:p>
                  </a:txBody>
                  <a:tcPr marL="8478" marR="8478" marT="84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429155">
                <a:tc>
                  <a:txBody>
                    <a:bodyPr/>
                    <a:lstStyle/>
                    <a:p>
                      <a:pPr eaLnBrk="0" hangingPunct="0"/>
                      <a:r>
                        <a:rPr lang="en-US" sz="2400" b="0" i="0" dirty="0">
                          <a:latin typeface="Times New Roman" pitchFamily="18" charset="0"/>
                          <a:cs typeface="Times New Roman" pitchFamily="18" charset="0"/>
                        </a:rPr>
                        <a:t>Australia</a:t>
                      </a:r>
                    </a:p>
                  </a:txBody>
                  <a:tcPr marL="81382" marR="8478" marT="847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2400" dirty="0">
                          <a:effectLst/>
                          <a:latin typeface="Times New Roman" pitchFamily="18" charset="0"/>
                          <a:ea typeface="SimSun"/>
                          <a:cs typeface="Times New Roman" pitchFamily="18" charset="0"/>
                        </a:rPr>
                        <a:t>1.70</a:t>
                      </a:r>
                    </a:p>
                  </a:txBody>
                  <a:tcPr marL="8478" marR="8478" marT="8478"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2400" dirty="0">
                          <a:effectLst/>
                          <a:latin typeface="Times New Roman" pitchFamily="18" charset="0"/>
                          <a:ea typeface="SimSun"/>
                          <a:cs typeface="Times New Roman" pitchFamily="18" charset="0"/>
                        </a:rPr>
                        <a:t>78.91</a:t>
                      </a:r>
                    </a:p>
                  </a:txBody>
                  <a:tcPr marL="8478" marR="8478" marT="84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1"/>
                  </a:ext>
                </a:extLst>
              </a:tr>
              <a:tr h="429155">
                <a:tc>
                  <a:txBody>
                    <a:bodyPr/>
                    <a:lstStyle/>
                    <a:p>
                      <a:pPr eaLnBrk="0" hangingPunct="0"/>
                      <a:r>
                        <a:rPr lang="en-US" sz="2400" b="0" i="0" dirty="0">
                          <a:latin typeface="Times New Roman" pitchFamily="18" charset="0"/>
                          <a:cs typeface="Times New Roman" pitchFamily="18" charset="0"/>
                        </a:rPr>
                        <a:t>Brazil</a:t>
                      </a:r>
                    </a:p>
                  </a:txBody>
                  <a:tcPr marL="81382" marR="8478" marT="8478"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2400" dirty="0">
                          <a:effectLst/>
                          <a:latin typeface="Times New Roman" pitchFamily="18" charset="0"/>
                          <a:ea typeface="SimSun"/>
                          <a:cs typeface="Times New Roman" pitchFamily="18" charset="0"/>
                        </a:rPr>
                        <a:t>0.71</a:t>
                      </a:r>
                    </a:p>
                  </a:txBody>
                  <a:tcPr marL="8478" marR="8478" marT="8478"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2400" dirty="0">
                          <a:effectLst/>
                          <a:latin typeface="Times New Roman" pitchFamily="18" charset="0"/>
                          <a:ea typeface="SimSun"/>
                          <a:cs typeface="Times New Roman" pitchFamily="18" charset="0"/>
                        </a:rPr>
                        <a:t>100.00</a:t>
                      </a:r>
                    </a:p>
                  </a:txBody>
                  <a:tcPr marL="8478" marR="8478" marT="8478"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2"/>
                  </a:ext>
                </a:extLst>
              </a:tr>
              <a:tr h="429155">
                <a:tc>
                  <a:txBody>
                    <a:bodyPr/>
                    <a:lstStyle/>
                    <a:p>
                      <a:pPr eaLnBrk="0" hangingPunct="0"/>
                      <a:r>
                        <a:rPr lang="en-US" sz="2400" b="0" i="0" dirty="0">
                          <a:latin typeface="Times New Roman" pitchFamily="18" charset="0"/>
                          <a:cs typeface="Times New Roman" pitchFamily="18" charset="0"/>
                        </a:rPr>
                        <a:t>Canada</a:t>
                      </a:r>
                    </a:p>
                  </a:txBody>
                  <a:tcPr marL="81382" marR="8478" marT="8478"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2400" dirty="0">
                          <a:effectLst/>
                          <a:latin typeface="Times New Roman" pitchFamily="18" charset="0"/>
                          <a:ea typeface="SimSun"/>
                          <a:cs typeface="Times New Roman" pitchFamily="18" charset="0"/>
                        </a:rPr>
                        <a:t>2.67</a:t>
                      </a:r>
                    </a:p>
                  </a:txBody>
                  <a:tcPr marL="8478" marR="8478" marT="8478"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2400" dirty="0">
                          <a:effectLst/>
                          <a:latin typeface="Times New Roman" pitchFamily="18" charset="0"/>
                          <a:ea typeface="SimSun"/>
                          <a:cs typeface="Times New Roman" pitchFamily="18" charset="0"/>
                        </a:rPr>
                        <a:t>28.67</a:t>
                      </a:r>
                    </a:p>
                  </a:txBody>
                  <a:tcPr marL="8478" marR="8478" marT="8478"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3"/>
                  </a:ext>
                </a:extLst>
              </a:tr>
              <a:tr h="429155">
                <a:tc>
                  <a:txBody>
                    <a:bodyPr/>
                    <a:lstStyle/>
                    <a:p>
                      <a:pPr eaLnBrk="0" hangingPunct="0"/>
                      <a:r>
                        <a:rPr lang="en-US" sz="2400" b="0" i="0" dirty="0">
                          <a:latin typeface="Times New Roman" pitchFamily="18" charset="0"/>
                          <a:cs typeface="Times New Roman" pitchFamily="18" charset="0"/>
                        </a:rPr>
                        <a:t>Germany</a:t>
                      </a:r>
                    </a:p>
                  </a:txBody>
                  <a:tcPr marL="81382" marR="8478" marT="8478"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2400" dirty="0">
                          <a:effectLst/>
                          <a:latin typeface="Times New Roman" pitchFamily="18" charset="0"/>
                          <a:ea typeface="SimSun"/>
                          <a:cs typeface="Times New Roman" pitchFamily="18" charset="0"/>
                        </a:rPr>
                        <a:t>3.21</a:t>
                      </a:r>
                    </a:p>
                  </a:txBody>
                  <a:tcPr marL="8478" marR="8478" marT="8478"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2400" dirty="0">
                          <a:effectLst/>
                          <a:latin typeface="Times New Roman" pitchFamily="18" charset="0"/>
                          <a:ea typeface="SimSun"/>
                          <a:cs typeface="Times New Roman" pitchFamily="18" charset="0"/>
                        </a:rPr>
                        <a:t>29.35</a:t>
                      </a:r>
                    </a:p>
                  </a:txBody>
                  <a:tcPr marL="8478" marR="8478" marT="8478"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4"/>
                  </a:ext>
                </a:extLst>
              </a:tr>
              <a:tr h="429155">
                <a:tc>
                  <a:txBody>
                    <a:bodyPr/>
                    <a:lstStyle/>
                    <a:p>
                      <a:pPr eaLnBrk="0" hangingPunct="0"/>
                      <a:r>
                        <a:rPr lang="en-US" sz="2400" b="0" dirty="0">
                          <a:latin typeface="Times New Roman" pitchFamily="18" charset="0"/>
                          <a:cs typeface="Times New Roman" pitchFamily="18" charset="0"/>
                        </a:rPr>
                        <a:t>Japan</a:t>
                      </a:r>
                    </a:p>
                  </a:txBody>
                  <a:tcPr marL="81382" marR="8478" marT="8478"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2400" dirty="0">
                          <a:effectLst/>
                          <a:latin typeface="Times New Roman" pitchFamily="18" charset="0"/>
                          <a:ea typeface="SimSun"/>
                          <a:cs typeface="Times New Roman" pitchFamily="18" charset="0"/>
                        </a:rPr>
                        <a:t>9.29</a:t>
                      </a:r>
                    </a:p>
                  </a:txBody>
                  <a:tcPr marL="8478" marR="8478" marT="8478"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2400" dirty="0">
                          <a:effectLst/>
                          <a:latin typeface="Times New Roman" pitchFamily="18" charset="0"/>
                          <a:ea typeface="SimSun"/>
                          <a:cs typeface="Times New Roman" pitchFamily="18" charset="0"/>
                        </a:rPr>
                        <a:t>98.50</a:t>
                      </a:r>
                    </a:p>
                  </a:txBody>
                  <a:tcPr marL="8478" marR="8478" marT="8478"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5"/>
                  </a:ext>
                </a:extLst>
              </a:tr>
              <a:tr h="429155">
                <a:tc>
                  <a:txBody>
                    <a:bodyPr/>
                    <a:lstStyle/>
                    <a:p>
                      <a:pPr eaLnBrk="0" hangingPunct="0"/>
                      <a:r>
                        <a:rPr lang="en-US" sz="2400" b="0" dirty="0">
                          <a:latin typeface="Times New Roman" pitchFamily="18" charset="0"/>
                          <a:cs typeface="Times New Roman" pitchFamily="18" charset="0"/>
                        </a:rPr>
                        <a:t>Sweden</a:t>
                      </a:r>
                    </a:p>
                  </a:txBody>
                  <a:tcPr marL="81382" marR="8478" marT="8478"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2400" dirty="0">
                          <a:effectLst/>
                          <a:latin typeface="Times New Roman" pitchFamily="18" charset="0"/>
                          <a:ea typeface="SimSun"/>
                          <a:cs typeface="Times New Roman" pitchFamily="18" charset="0"/>
                        </a:rPr>
                        <a:t>1.00</a:t>
                      </a:r>
                    </a:p>
                  </a:txBody>
                  <a:tcPr marL="8478" marR="8478" marT="8478"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2400" dirty="0">
                          <a:effectLst/>
                          <a:latin typeface="Times New Roman" pitchFamily="18" charset="0"/>
                          <a:ea typeface="SimSun"/>
                          <a:cs typeface="Times New Roman" pitchFamily="18" charset="0"/>
                        </a:rPr>
                        <a:t>48.56</a:t>
                      </a:r>
                    </a:p>
                  </a:txBody>
                  <a:tcPr marL="8478" marR="8478" marT="8478"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6"/>
                  </a:ext>
                </a:extLst>
              </a:tr>
              <a:tr h="429155">
                <a:tc>
                  <a:txBody>
                    <a:bodyPr/>
                    <a:lstStyle/>
                    <a:p>
                      <a:pPr eaLnBrk="0" hangingPunct="0"/>
                      <a:r>
                        <a:rPr lang="en-US" sz="2400" b="0" dirty="0">
                          <a:latin typeface="Times New Roman" pitchFamily="18" charset="0"/>
                          <a:cs typeface="Times New Roman" pitchFamily="18" charset="0"/>
                        </a:rPr>
                        <a:t>United Kingdom</a:t>
                      </a:r>
                    </a:p>
                  </a:txBody>
                  <a:tcPr marL="81382" marR="8478" marT="8478" marB="0" anchor="b">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2400" dirty="0">
                          <a:effectLst/>
                          <a:latin typeface="Times New Roman" pitchFamily="18" charset="0"/>
                          <a:ea typeface="SimSun"/>
                          <a:cs typeface="Times New Roman" pitchFamily="18" charset="0"/>
                        </a:rPr>
                        <a:t>7.64</a:t>
                      </a:r>
                    </a:p>
                  </a:txBody>
                  <a:tcPr marL="8478" marR="8478" marT="8478"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2400" dirty="0">
                          <a:effectLst/>
                          <a:latin typeface="Times New Roman" pitchFamily="18" charset="0"/>
                          <a:ea typeface="SimSun"/>
                          <a:cs typeface="Times New Roman" pitchFamily="18" charset="0"/>
                        </a:rPr>
                        <a:t>42.95</a:t>
                      </a:r>
                    </a:p>
                  </a:txBody>
                  <a:tcPr marL="8478" marR="8478" marT="8478"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7"/>
                  </a:ext>
                </a:extLst>
              </a:tr>
              <a:tr h="429155">
                <a:tc>
                  <a:txBody>
                    <a:bodyPr/>
                    <a:lstStyle/>
                    <a:p>
                      <a:pPr eaLnBrk="0" hangingPunct="0"/>
                      <a:r>
                        <a:rPr lang="en-US" sz="2400" b="0" dirty="0">
                          <a:latin typeface="Times New Roman" pitchFamily="18" charset="0"/>
                          <a:cs typeface="Times New Roman" pitchFamily="18" charset="0"/>
                        </a:rPr>
                        <a:t>United States</a:t>
                      </a:r>
                    </a:p>
                  </a:txBody>
                  <a:tcPr marL="81382" marR="8478" marT="8478"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2400" dirty="0">
                          <a:effectLst/>
                          <a:latin typeface="Times New Roman" pitchFamily="18" charset="0"/>
                          <a:ea typeface="SimSun"/>
                          <a:cs typeface="Times New Roman" pitchFamily="18" charset="0"/>
                        </a:rPr>
                        <a:t>44.86</a:t>
                      </a:r>
                    </a:p>
                  </a:txBody>
                  <a:tcPr marL="8478" marR="8478" marT="8478" marB="0" anchor="b">
                    <a:lnL>
                      <a:noFill/>
                    </a:lnL>
                    <a:lnR>
                      <a:noFill/>
                    </a:lnR>
                    <a:lnT>
                      <a:noFill/>
                    </a:lnT>
                    <a:lnB w="12700" cap="flat" cmpd="sng" algn="ctr">
                      <a:solidFill>
                        <a:schemeClr val="tx1"/>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2400" dirty="0">
                          <a:effectLst/>
                          <a:latin typeface="Times New Roman" pitchFamily="18" charset="0"/>
                          <a:ea typeface="SimSun"/>
                          <a:cs typeface="Times New Roman" pitchFamily="18" charset="0"/>
                        </a:rPr>
                        <a:t>86.88</a:t>
                      </a:r>
                    </a:p>
                  </a:txBody>
                  <a:tcPr marL="8478" marR="8478" marT="8478"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0008"/>
                  </a:ext>
                </a:extLst>
              </a:tr>
            </a:tbl>
          </a:graphicData>
        </a:graphic>
      </p:graphicFrame>
      <p:sp>
        <p:nvSpPr>
          <p:cNvPr id="6"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84464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r>
              <a:rPr lang="en-US" altLang="en-US" sz="2800" dirty="0"/>
              <a:t>Three conventional explanations:</a:t>
            </a:r>
          </a:p>
          <a:p>
            <a:pPr lvl="1"/>
            <a:r>
              <a:rPr lang="en-US" altLang="en-US" sz="2400" dirty="0"/>
              <a:t>Domestic equities may provide a superior inflation hedge.</a:t>
            </a:r>
          </a:p>
          <a:p>
            <a:pPr lvl="1"/>
            <a:r>
              <a:rPr lang="en-US" altLang="en-US" sz="2400" dirty="0"/>
              <a:t>Home bias may reflect institutional and legal restrictions on foreign investment.</a:t>
            </a:r>
          </a:p>
          <a:p>
            <a:pPr lvl="1"/>
            <a:r>
              <a:rPr lang="en-US" altLang="en-US" sz="2400" dirty="0"/>
              <a:t>Extra taxes and transactions/information costs for foreign securities may give rise to home bias.</a:t>
            </a:r>
          </a:p>
        </p:txBody>
      </p:sp>
      <p:sp>
        <p:nvSpPr>
          <p:cNvPr id="5"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
        <p:nvSpPr>
          <p:cNvPr id="2" name="Title 1"/>
          <p:cNvSpPr>
            <a:spLocks noGrp="1"/>
          </p:cNvSpPr>
          <p:nvPr>
            <p:ph type="title"/>
          </p:nvPr>
        </p:nvSpPr>
        <p:spPr/>
        <p:txBody>
          <a:bodyPr>
            <a:normAutofit/>
          </a:bodyPr>
          <a:lstStyle/>
          <a:p>
            <a:r>
              <a:rPr lang="en-US" sz="4000" dirty="0"/>
              <a:t>Why home bias?</a:t>
            </a:r>
          </a:p>
        </p:txBody>
      </p:sp>
    </p:spTree>
    <p:extLst>
      <p:ext uri="{BB962C8B-B14F-4D97-AF65-F5344CB8AC3E}">
        <p14:creationId xmlns:p14="http://schemas.microsoft.com/office/powerpoint/2010/main" val="197478043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Why home bias?</a:t>
            </a:r>
          </a:p>
        </p:txBody>
      </p:sp>
      <p:sp>
        <p:nvSpPr>
          <p:cNvPr id="44034" name="Rectangle 3"/>
          <p:cNvSpPr>
            <a:spLocks noGrp="1" noChangeArrowheads="1"/>
          </p:cNvSpPr>
          <p:nvPr>
            <p:ph idx="1"/>
          </p:nvPr>
        </p:nvSpPr>
        <p:spPr/>
        <p:txBody>
          <a:bodyPr/>
          <a:lstStyle/>
          <a:p>
            <a:r>
              <a:rPr lang="en-US" altLang="en-US" sz="2800" dirty="0"/>
              <a:t>Bailey et al. (2004) found that wealthier, more experienced, sophisticated investors are more likely to invest in foreign securities.</a:t>
            </a:r>
          </a:p>
          <a:p>
            <a:r>
              <a:rPr lang="en-US" altLang="en-US" sz="2800" dirty="0"/>
              <a:t>Chan et al. (2005) found that when a country is remote and has an uncommon language, foreign investors tend to stay away.</a:t>
            </a:r>
          </a:p>
        </p:txBody>
      </p:sp>
      <p:sp>
        <p:nvSpPr>
          <p:cNvPr id="6"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1827877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976923" cy="1044388"/>
          </a:xfrm>
        </p:spPr>
        <p:txBody>
          <a:bodyPr/>
          <a:lstStyle/>
          <a:p>
            <a:r>
              <a:rPr lang="en-US" dirty="0"/>
              <a:t>Structuring international investing</a:t>
            </a:r>
          </a:p>
        </p:txBody>
      </p:sp>
      <p:sp>
        <p:nvSpPr>
          <p:cNvPr id="3" name="Content Placeholder 2"/>
          <p:cNvSpPr>
            <a:spLocks noGrp="1"/>
          </p:cNvSpPr>
          <p:nvPr>
            <p:ph idx="1"/>
          </p:nvPr>
        </p:nvSpPr>
        <p:spPr/>
        <p:txBody>
          <a:bodyPr>
            <a:normAutofit/>
          </a:bodyPr>
          <a:lstStyle/>
          <a:p>
            <a:r>
              <a:rPr lang="en-US" sz="2400" dirty="0"/>
              <a:t>Most international institutional investors use the top-down approach because they value the importance of asset allocation.</a:t>
            </a:r>
          </a:p>
          <a:p>
            <a:r>
              <a:rPr lang="en-US" sz="2400" dirty="0"/>
              <a:t>The process is structured along the lines of the national market influences (national market factors are the major factors).</a:t>
            </a:r>
          </a:p>
          <a:p>
            <a:r>
              <a:rPr lang="en-US" sz="2400" dirty="0"/>
              <a:t>The entire structure has 4 stages.</a:t>
            </a:r>
          </a:p>
        </p:txBody>
      </p:sp>
    </p:spTree>
    <p:extLst>
      <p:ext uri="{BB962C8B-B14F-4D97-AF65-F5344CB8AC3E}">
        <p14:creationId xmlns:p14="http://schemas.microsoft.com/office/powerpoint/2010/main" val="3305060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1</a:t>
            </a:r>
          </a:p>
        </p:txBody>
      </p:sp>
      <p:sp>
        <p:nvSpPr>
          <p:cNvPr id="3" name="Content Placeholder 2"/>
          <p:cNvSpPr>
            <a:spLocks noGrp="1"/>
          </p:cNvSpPr>
          <p:nvPr>
            <p:ph idx="1"/>
          </p:nvPr>
        </p:nvSpPr>
        <p:spPr>
          <a:xfrm>
            <a:off x="779463" y="1828799"/>
            <a:ext cx="7583487" cy="4698761"/>
          </a:xfrm>
        </p:spPr>
        <p:txBody>
          <a:bodyPr>
            <a:normAutofit fontScale="85000" lnSpcReduction="20000"/>
          </a:bodyPr>
          <a:lstStyle/>
          <a:p>
            <a:pPr lvl="0" hangingPunct="0"/>
            <a:r>
              <a:rPr lang="en-US" sz="2600" dirty="0"/>
              <a:t>Market analysis and security analysis</a:t>
            </a:r>
          </a:p>
          <a:p>
            <a:pPr hangingPunct="0"/>
            <a:r>
              <a:rPr lang="en-US" sz="2600" dirty="0"/>
              <a:t>International research department</a:t>
            </a:r>
          </a:p>
          <a:p>
            <a:pPr hangingPunct="0"/>
            <a:r>
              <a:rPr lang="en-US" sz="2600" dirty="0"/>
              <a:t>Generate forecasts on exchange rates, interest rates, commodity prices, and national stock market returns.</a:t>
            </a:r>
          </a:p>
          <a:p>
            <a:pPr hangingPunct="0"/>
            <a:r>
              <a:rPr lang="en-US" sz="2600" dirty="0"/>
              <a:t>Provide expected returns and risk sensitivities measured in $, along with recommendations, on individual securities.</a:t>
            </a:r>
          </a:p>
          <a:p>
            <a:pPr hangingPunct="0"/>
            <a:r>
              <a:rPr lang="en-US" sz="2600" dirty="0"/>
              <a:t>Maintain an active list of individual securities in each asset class.</a:t>
            </a:r>
          </a:p>
          <a:p>
            <a:pPr hangingPunct="0"/>
            <a:r>
              <a:rPr lang="en-US" sz="2600" dirty="0"/>
              <a:t>Provide properly undated expected returns and expected covariance matrix measured in $ (this is no easy task).</a:t>
            </a:r>
          </a:p>
          <a:p>
            <a:pPr marL="0" indent="0">
              <a:buNone/>
            </a:pPr>
            <a:endParaRPr lang="en-US" dirty="0"/>
          </a:p>
        </p:txBody>
      </p:sp>
    </p:spTree>
    <p:extLst>
      <p:ext uri="{BB962C8B-B14F-4D97-AF65-F5344CB8AC3E}">
        <p14:creationId xmlns:p14="http://schemas.microsoft.com/office/powerpoint/2010/main" val="3559431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2</a:t>
            </a:r>
          </a:p>
        </p:txBody>
      </p:sp>
      <p:sp>
        <p:nvSpPr>
          <p:cNvPr id="3" name="Content Placeholder 2"/>
          <p:cNvSpPr>
            <a:spLocks noGrp="1"/>
          </p:cNvSpPr>
          <p:nvPr>
            <p:ph idx="1"/>
          </p:nvPr>
        </p:nvSpPr>
        <p:spPr/>
        <p:txBody>
          <a:bodyPr/>
          <a:lstStyle/>
          <a:p>
            <a:pPr lvl="0" hangingPunct="0"/>
            <a:r>
              <a:rPr lang="en-US" sz="2400" dirty="0"/>
              <a:t>Asset allocation</a:t>
            </a:r>
          </a:p>
          <a:p>
            <a:pPr hangingPunct="0"/>
            <a:r>
              <a:rPr lang="en-US" sz="2400" dirty="0"/>
              <a:t>Strategist or investment policy committee</a:t>
            </a:r>
          </a:p>
          <a:p>
            <a:pPr hangingPunct="0"/>
            <a:r>
              <a:rPr lang="en-US" sz="2400" dirty="0"/>
              <a:t>Computer-based (mean-variance) optimization models or subjective judgment</a:t>
            </a:r>
          </a:p>
          <a:p>
            <a:pPr hangingPunct="0"/>
            <a:r>
              <a:rPr lang="en-US" sz="2400" dirty="0"/>
              <a:t>Once asset allocation decision is made, the asset allocation mixture should appear on portfolio managers’ terminals.</a:t>
            </a:r>
          </a:p>
          <a:p>
            <a:endParaRPr lang="en-US" dirty="0"/>
          </a:p>
        </p:txBody>
      </p:sp>
    </p:spTree>
    <p:extLst>
      <p:ext uri="{BB962C8B-B14F-4D97-AF65-F5344CB8AC3E}">
        <p14:creationId xmlns:p14="http://schemas.microsoft.com/office/powerpoint/2010/main" val="3194371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Yale endowment</a:t>
            </a:r>
          </a:p>
        </p:txBody>
      </p:sp>
      <p:pic>
        <p:nvPicPr>
          <p:cNvPr id="6" name="Content Placeholder 5">
            <a:extLst>
              <a:ext uri="{FF2B5EF4-FFF2-40B4-BE49-F238E27FC236}">
                <a16:creationId xmlns:a16="http://schemas.microsoft.com/office/drawing/2014/main" id="{182345B6-7A1E-F647-9A75-C26AF54A7F6D}"/>
              </a:ext>
            </a:extLst>
          </p:cNvPr>
          <p:cNvPicPr>
            <a:picLocks noGrp="1" noChangeAspect="1"/>
          </p:cNvPicPr>
          <p:nvPr>
            <p:ph idx="1"/>
          </p:nvPr>
        </p:nvPicPr>
        <p:blipFill>
          <a:blip r:embed="rId2"/>
          <a:stretch>
            <a:fillRect/>
          </a:stretch>
        </p:blipFill>
        <p:spPr>
          <a:xfrm>
            <a:off x="653143" y="1497204"/>
            <a:ext cx="7928149" cy="4572000"/>
          </a:xfrm>
        </p:spPr>
      </p:pic>
    </p:spTree>
    <p:extLst>
      <p:ext uri="{BB962C8B-B14F-4D97-AF65-F5344CB8AC3E}">
        <p14:creationId xmlns:p14="http://schemas.microsoft.com/office/powerpoint/2010/main" val="211665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3</a:t>
            </a:r>
          </a:p>
        </p:txBody>
      </p:sp>
      <p:sp>
        <p:nvSpPr>
          <p:cNvPr id="3" name="Content Placeholder 2"/>
          <p:cNvSpPr>
            <a:spLocks noGrp="1"/>
          </p:cNvSpPr>
          <p:nvPr>
            <p:ph idx="1"/>
          </p:nvPr>
        </p:nvSpPr>
        <p:spPr/>
        <p:txBody>
          <a:bodyPr/>
          <a:lstStyle/>
          <a:p>
            <a:pPr lvl="0" hangingPunct="0"/>
            <a:r>
              <a:rPr lang="en-US" sz="2400" dirty="0"/>
              <a:t>Portfolio construction</a:t>
            </a:r>
          </a:p>
          <a:p>
            <a:pPr hangingPunct="0"/>
            <a:r>
              <a:rPr lang="en-US" sz="2400" dirty="0"/>
              <a:t>Portfolio manager(s)</a:t>
            </a:r>
          </a:p>
          <a:p>
            <a:pPr hangingPunct="0"/>
            <a:r>
              <a:rPr lang="en-US" sz="2400" dirty="0"/>
              <a:t>Inputs: (1) the asset allocation mixture, and (2) an active list of individual securities in each asset class.</a:t>
            </a:r>
          </a:p>
          <a:p>
            <a:pPr hangingPunct="0"/>
            <a:r>
              <a:rPr lang="en-US" sz="2400" dirty="0"/>
              <a:t>Form and/or maintain a portfolio that complies with the asset allocation mixture.</a:t>
            </a:r>
          </a:p>
          <a:p>
            <a:endParaRPr lang="en-US" dirty="0"/>
          </a:p>
        </p:txBody>
      </p:sp>
    </p:spTree>
    <p:extLst>
      <p:ext uri="{BB962C8B-B14F-4D97-AF65-F5344CB8AC3E}">
        <p14:creationId xmlns:p14="http://schemas.microsoft.com/office/powerpoint/2010/main" val="3475651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4</a:t>
            </a:r>
          </a:p>
        </p:txBody>
      </p:sp>
      <p:sp>
        <p:nvSpPr>
          <p:cNvPr id="3" name="Content Placeholder 2"/>
          <p:cNvSpPr>
            <a:spLocks noGrp="1"/>
          </p:cNvSpPr>
          <p:nvPr>
            <p:ph idx="1"/>
          </p:nvPr>
        </p:nvSpPr>
        <p:spPr/>
        <p:txBody>
          <a:bodyPr>
            <a:normAutofit/>
          </a:bodyPr>
          <a:lstStyle/>
          <a:p>
            <a:pPr lvl="0" hangingPunct="0"/>
            <a:r>
              <a:rPr lang="en-US" sz="2400" dirty="0"/>
              <a:t>Internal monitoring</a:t>
            </a:r>
          </a:p>
          <a:p>
            <a:pPr hangingPunct="0"/>
            <a:r>
              <a:rPr lang="en-US" sz="2400" dirty="0"/>
              <a:t>Daily internal accounting system</a:t>
            </a:r>
          </a:p>
          <a:p>
            <a:pPr hangingPunct="0"/>
            <a:r>
              <a:rPr lang="en-US" sz="2400" dirty="0"/>
              <a:t>Review committee (Fidelity)</a:t>
            </a:r>
          </a:p>
          <a:p>
            <a:r>
              <a:rPr lang="en-US" sz="2400" dirty="0"/>
              <a:t>Quarterly or annually performance evaluation </a:t>
            </a:r>
          </a:p>
        </p:txBody>
      </p:sp>
    </p:spTree>
    <p:extLst>
      <p:ext uri="{BB962C8B-B14F-4D97-AF65-F5344CB8AC3E}">
        <p14:creationId xmlns:p14="http://schemas.microsoft.com/office/powerpoint/2010/main" val="826203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70038"/>
            <a:ext cx="7924800" cy="5059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Title 1"/>
          <p:cNvSpPr>
            <a:spLocks noGrp="1"/>
          </p:cNvSpPr>
          <p:nvPr>
            <p:ph type="title"/>
          </p:nvPr>
        </p:nvSpPr>
        <p:spPr/>
        <p:txBody>
          <a:bodyPr vert="horz" lIns="91440" tIns="45720" rIns="91440" bIns="45720" rtlCol="0" anchor="t">
            <a:normAutofit fontScale="90000"/>
          </a:bodyPr>
          <a:lstStyle/>
          <a:p>
            <a:r>
              <a:rPr lang="en-US" altLang="en-US" dirty="0"/>
              <a:t>U.S. investment in foreign equities</a:t>
            </a:r>
          </a:p>
        </p:txBody>
      </p:sp>
      <p:sp>
        <p:nvSpPr>
          <p:cNvPr id="7"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6519954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Autofit/>
          </a:bodyPr>
          <a:lstStyle/>
          <a:p>
            <a:pPr eaLnBrk="1" hangingPunct="1"/>
            <a:r>
              <a:rPr lang="en-US" altLang="en-US" sz="4000" dirty="0"/>
              <a:t>Country funds</a:t>
            </a:r>
          </a:p>
        </p:txBody>
      </p:sp>
      <p:sp>
        <p:nvSpPr>
          <p:cNvPr id="30723" name="Rectangle 3"/>
          <p:cNvSpPr>
            <a:spLocks noGrp="1" noChangeArrowheads="1"/>
          </p:cNvSpPr>
          <p:nvPr>
            <p:ph idx="1"/>
          </p:nvPr>
        </p:nvSpPr>
        <p:spPr>
          <a:xfrm>
            <a:off x="457200" y="1939990"/>
            <a:ext cx="8229600" cy="4490974"/>
          </a:xfrm>
        </p:spPr>
        <p:txBody>
          <a:bodyPr>
            <a:normAutofit lnSpcReduction="10000"/>
          </a:bodyPr>
          <a:lstStyle/>
          <a:p>
            <a:pPr marL="601663" indent="-601663" eaLnBrk="1" hangingPunct="1">
              <a:lnSpc>
                <a:spcPct val="90000"/>
              </a:lnSpc>
            </a:pPr>
            <a:r>
              <a:rPr lang="en-US" altLang="en-US" sz="2800" dirty="0"/>
              <a:t>Recently, country funds have emerged as one of the most popular means of international investment.</a:t>
            </a:r>
          </a:p>
          <a:p>
            <a:pPr marL="601663" indent="-601663" eaLnBrk="1" hangingPunct="1">
              <a:lnSpc>
                <a:spcPct val="90000"/>
              </a:lnSpc>
            </a:pPr>
            <a:r>
              <a:rPr lang="en-US" altLang="en-US" sz="2800" dirty="0"/>
              <a:t>A country fund (e.g., The Taiwan Fund (NYSE: TWN)) invests exclusively in the stocks of a single county. This allows investors to:</a:t>
            </a:r>
          </a:p>
          <a:p>
            <a:pPr marL="973138" lvl="1" indent="-515938" eaLnBrk="1" hangingPunct="1">
              <a:lnSpc>
                <a:spcPct val="90000"/>
              </a:lnSpc>
            </a:pPr>
            <a:r>
              <a:rPr lang="en-US" altLang="en-US" sz="2400" dirty="0"/>
              <a:t>Speculate in a single foreign market with minimum cost.</a:t>
            </a:r>
          </a:p>
          <a:p>
            <a:pPr marL="973138" lvl="1" indent="-515938" eaLnBrk="1" hangingPunct="1">
              <a:lnSpc>
                <a:spcPct val="90000"/>
              </a:lnSpc>
            </a:pPr>
            <a:r>
              <a:rPr lang="en-US" altLang="en-US" sz="2400" dirty="0"/>
              <a:t>Construct their own personal international portfolios.</a:t>
            </a:r>
          </a:p>
          <a:p>
            <a:pPr marL="973138" lvl="1" indent="-515938" eaLnBrk="1" hangingPunct="1">
              <a:lnSpc>
                <a:spcPct val="90000"/>
              </a:lnSpc>
            </a:pPr>
            <a:r>
              <a:rPr lang="en-US" altLang="en-US" sz="2400" dirty="0"/>
              <a:t>Diversify into emerging markets that are otherwise practically inaccessible.</a:t>
            </a:r>
          </a:p>
        </p:txBody>
      </p:sp>
      <p:sp>
        <p:nvSpPr>
          <p:cNvPr id="5"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43942758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a:t>Cross-listing of shares</a:t>
            </a:r>
          </a:p>
        </p:txBody>
      </p:sp>
      <p:sp>
        <p:nvSpPr>
          <p:cNvPr id="21507" name="Rectangle 3"/>
          <p:cNvSpPr>
            <a:spLocks noGrp="1" noChangeArrowheads="1"/>
          </p:cNvSpPr>
          <p:nvPr>
            <p:ph idx="1"/>
          </p:nvPr>
        </p:nvSpPr>
        <p:spPr/>
        <p:txBody>
          <a:bodyPr/>
          <a:lstStyle/>
          <a:p>
            <a:pPr eaLnBrk="1" hangingPunct="1"/>
            <a:r>
              <a:rPr lang="en-US" altLang="en-US" sz="2400" dirty="0"/>
              <a:t>Cross-listing refers to a firm having its equity shares listed on one or more foreign exchanges.</a:t>
            </a:r>
          </a:p>
          <a:p>
            <a:pPr eaLnBrk="1" hangingPunct="1"/>
            <a:r>
              <a:rPr lang="en-US" altLang="en-US" sz="2400" dirty="0"/>
              <a:t>The number of firms doing this has exploded in recent years.</a:t>
            </a:r>
          </a:p>
          <a:p>
            <a:pPr eaLnBrk="1" hangingPunct="1">
              <a:buFont typeface="Wingdings" pitchFamily="2" charset="2"/>
              <a:buNone/>
            </a:pPr>
            <a:endParaRPr lang="en-US" altLang="en-US" dirty="0"/>
          </a:p>
        </p:txBody>
      </p:sp>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836079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a:t>Advantages of cross-listing</a:t>
            </a:r>
          </a:p>
        </p:txBody>
      </p:sp>
      <p:sp>
        <p:nvSpPr>
          <p:cNvPr id="22531" name="Rectangle 3"/>
          <p:cNvSpPr>
            <a:spLocks noGrp="1" noChangeArrowheads="1"/>
          </p:cNvSpPr>
          <p:nvPr>
            <p:ph idx="1"/>
          </p:nvPr>
        </p:nvSpPr>
        <p:spPr>
          <a:xfrm>
            <a:off x="779463" y="1828800"/>
            <a:ext cx="7583487" cy="4724400"/>
          </a:xfrm>
        </p:spPr>
        <p:txBody>
          <a:bodyPr>
            <a:normAutofit fontScale="92500" lnSpcReduction="20000"/>
          </a:bodyPr>
          <a:lstStyle/>
          <a:p>
            <a:pPr eaLnBrk="1" hangingPunct="1"/>
            <a:r>
              <a:rPr lang="en-US" altLang="en-US" sz="2400" dirty="0"/>
              <a:t>Higher valuation (i.e., lower cost of capital), possibly.</a:t>
            </a:r>
          </a:p>
          <a:p>
            <a:pPr eaLnBrk="1" hangingPunct="1"/>
            <a:r>
              <a:rPr lang="en-US" altLang="en-US" sz="2400" dirty="0"/>
              <a:t>It expands the investor base for a firm.</a:t>
            </a:r>
          </a:p>
          <a:p>
            <a:pPr lvl="1" eaLnBrk="1" hangingPunct="1"/>
            <a:r>
              <a:rPr lang="en-US" altLang="en-US" sz="2000" dirty="0"/>
              <a:t>Very important advantage for firms from emerging market countries with limited capital markets.</a:t>
            </a:r>
          </a:p>
          <a:p>
            <a:pPr eaLnBrk="1" hangingPunct="1"/>
            <a:r>
              <a:rPr lang="en-US" altLang="en-US" sz="2400" dirty="0"/>
              <a:t>Establishes name recognition for the firm in new capital markets, paving the way for new issues.</a:t>
            </a:r>
          </a:p>
          <a:p>
            <a:pPr eaLnBrk="1" hangingPunct="1"/>
            <a:r>
              <a:rPr lang="en-US" altLang="en-US" sz="2400" dirty="0"/>
              <a:t>May offer marketing advantages.</a:t>
            </a:r>
          </a:p>
          <a:p>
            <a:pPr eaLnBrk="1" hangingPunct="1"/>
            <a:r>
              <a:rPr lang="en-US" altLang="en-US" sz="2400" dirty="0"/>
              <a:t>Cross-listing into developed markets with strict securities regulations and information discloser may signal investors that improved corporate governance is forthcoming.</a:t>
            </a:r>
          </a:p>
          <a:p>
            <a:pPr eaLnBrk="1" hangingPunct="1"/>
            <a:r>
              <a:rPr lang="en-US" altLang="en-US" sz="2400" dirty="0"/>
              <a:t>May mitigate possibility of hostile takeovers.</a:t>
            </a:r>
          </a:p>
          <a:p>
            <a:pPr eaLnBrk="1" hangingPunct="1"/>
            <a:endParaRPr lang="en-US" altLang="en-US" sz="2400" dirty="0"/>
          </a:p>
        </p:txBody>
      </p:sp>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244296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E9D4-23BF-FD4A-A937-8916DFCA9A86}"/>
              </a:ext>
            </a:extLst>
          </p:cNvPr>
          <p:cNvSpPr>
            <a:spLocks noGrp="1"/>
          </p:cNvSpPr>
          <p:nvPr>
            <p:ph type="title"/>
          </p:nvPr>
        </p:nvSpPr>
        <p:spPr/>
        <p:txBody>
          <a:bodyPr/>
          <a:lstStyle/>
          <a:p>
            <a:r>
              <a:rPr lang="en-US" dirty="0"/>
              <a:t>Higher valuation = lower cost of capital</a:t>
            </a:r>
          </a:p>
        </p:txBody>
      </p:sp>
      <p:sp>
        <p:nvSpPr>
          <p:cNvPr id="3" name="Content Placeholder 2">
            <a:extLst>
              <a:ext uri="{FF2B5EF4-FFF2-40B4-BE49-F238E27FC236}">
                <a16:creationId xmlns:a16="http://schemas.microsoft.com/office/drawing/2014/main" id="{CBBFED4F-AC55-294A-ACA6-3EBE23F8C906}"/>
              </a:ext>
            </a:extLst>
          </p:cNvPr>
          <p:cNvSpPr>
            <a:spLocks noGrp="1"/>
          </p:cNvSpPr>
          <p:nvPr>
            <p:ph idx="1"/>
          </p:nvPr>
        </p:nvSpPr>
        <p:spPr/>
        <p:txBody>
          <a:bodyPr>
            <a:normAutofit fontScale="92500"/>
          </a:bodyPr>
          <a:lstStyle/>
          <a:p>
            <a:r>
              <a:rPr lang="en-US" dirty="0"/>
              <a:t>The most likely scenario is that Hong Kong’s institutions face gradual decay and that it drifts away from being a </a:t>
            </a:r>
            <a:r>
              <a:rPr lang="en-US" dirty="0" err="1"/>
              <a:t>globalised</a:t>
            </a:r>
            <a:r>
              <a:rPr lang="en-US" dirty="0"/>
              <a:t> financial </a:t>
            </a:r>
            <a:r>
              <a:rPr lang="en-US" dirty="0" err="1"/>
              <a:t>centre</a:t>
            </a:r>
            <a:r>
              <a:rPr lang="en-US" dirty="0"/>
              <a:t> towards one that is more mainland Chinese. </a:t>
            </a:r>
            <a:r>
              <a:rPr lang="en-US" b="1" dirty="0"/>
              <a:t>China would be left with more control over a less effective capital market, raising the cost of capital for its firms.</a:t>
            </a:r>
          </a:p>
          <a:p>
            <a:r>
              <a:rPr lang="en-US" dirty="0"/>
              <a:t>Chinese entrepreneurs and corporate leaders know all this. They understand that they can gain significant value, and lower their capital costs, by listing or cross-listing in New York. They will push to keep this option open. </a:t>
            </a:r>
          </a:p>
          <a:p>
            <a:r>
              <a:rPr lang="en-US" dirty="0"/>
              <a:t>Source: Economist, Forbes (also the next slide), 08/2020</a:t>
            </a:r>
          </a:p>
        </p:txBody>
      </p:sp>
    </p:spTree>
    <p:extLst>
      <p:ext uri="{BB962C8B-B14F-4D97-AF65-F5344CB8AC3E}">
        <p14:creationId xmlns:p14="http://schemas.microsoft.com/office/powerpoint/2010/main" val="478133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805F-8712-6B4D-B5C7-DC4FA7B0C8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366668-23DE-4548-90C9-2D6C91F84037}"/>
              </a:ext>
            </a:extLst>
          </p:cNvPr>
          <p:cNvSpPr>
            <a:spLocks noGrp="1"/>
          </p:cNvSpPr>
          <p:nvPr>
            <p:ph idx="1"/>
          </p:nvPr>
        </p:nvSpPr>
        <p:spPr/>
        <p:txBody>
          <a:bodyPr/>
          <a:lstStyle/>
          <a:p>
            <a:endParaRPr lang="en-US"/>
          </a:p>
        </p:txBody>
      </p:sp>
      <p:graphicFrame>
        <p:nvGraphicFramePr>
          <p:cNvPr id="4" name="Object 3">
            <a:extLst>
              <a:ext uri="{FF2B5EF4-FFF2-40B4-BE49-F238E27FC236}">
                <a16:creationId xmlns:a16="http://schemas.microsoft.com/office/drawing/2014/main" id="{D93A52A4-B672-F142-AFBE-F8B7B46C8075}"/>
              </a:ext>
            </a:extLst>
          </p:cNvPr>
          <p:cNvGraphicFramePr>
            <a:graphicFrameLocks noChangeAspect="1"/>
          </p:cNvGraphicFramePr>
          <p:nvPr/>
        </p:nvGraphicFramePr>
        <p:xfrm>
          <a:off x="703385" y="592853"/>
          <a:ext cx="7659565" cy="5938576"/>
        </p:xfrm>
        <a:graphic>
          <a:graphicData uri="http://schemas.openxmlformats.org/presentationml/2006/ole">
            <mc:AlternateContent xmlns:mc="http://schemas.openxmlformats.org/markup-compatibility/2006">
              <mc:Choice xmlns:v="urn:schemas-microsoft-com:vml" Requires="v">
                <p:oleObj spid="_x0000_s4121" name="Document" r:id="rId3" imgW="5943600" imgH="5118100" progId="Word.Document.12">
                  <p:embed/>
                </p:oleObj>
              </mc:Choice>
              <mc:Fallback>
                <p:oleObj name="Document" r:id="rId3" imgW="5943600" imgH="5118100" progId="Word.Document.12">
                  <p:embed/>
                  <p:pic>
                    <p:nvPicPr>
                      <p:cNvPr id="4" name="Object 3">
                        <a:extLst>
                          <a:ext uri="{FF2B5EF4-FFF2-40B4-BE49-F238E27FC236}">
                            <a16:creationId xmlns:a16="http://schemas.microsoft.com/office/drawing/2014/main" id="{D93A52A4-B672-F142-AFBE-F8B7B46C8075}"/>
                          </a:ext>
                        </a:extLst>
                      </p:cNvPr>
                      <p:cNvPicPr/>
                      <p:nvPr/>
                    </p:nvPicPr>
                    <p:blipFill>
                      <a:blip r:embed="rId4"/>
                      <a:stretch>
                        <a:fillRect/>
                      </a:stretch>
                    </p:blipFill>
                    <p:spPr>
                      <a:xfrm>
                        <a:off x="703385" y="592853"/>
                        <a:ext cx="7659565" cy="5938576"/>
                      </a:xfrm>
                      <a:prstGeom prst="rect">
                        <a:avLst/>
                      </a:prstGeom>
                    </p:spPr>
                  </p:pic>
                </p:oleObj>
              </mc:Fallback>
            </mc:AlternateContent>
          </a:graphicData>
        </a:graphic>
      </p:graphicFrame>
    </p:spTree>
    <p:extLst>
      <p:ext uri="{BB962C8B-B14F-4D97-AF65-F5344CB8AC3E}">
        <p14:creationId xmlns:p14="http://schemas.microsoft.com/office/powerpoint/2010/main" val="4041795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Autofit/>
          </a:bodyPr>
          <a:lstStyle/>
          <a:p>
            <a:r>
              <a:rPr lang="en-US" sz="3600" dirty="0"/>
              <a:t>American depository receipts (ADRs)</a:t>
            </a:r>
          </a:p>
        </p:txBody>
      </p:sp>
      <p:sp>
        <p:nvSpPr>
          <p:cNvPr id="31746" name="Rectangle 3"/>
          <p:cNvSpPr>
            <a:spLocks noGrp="1" noChangeArrowheads="1"/>
          </p:cNvSpPr>
          <p:nvPr>
            <p:ph idx="1"/>
          </p:nvPr>
        </p:nvSpPr>
        <p:spPr>
          <a:xfrm>
            <a:off x="457200" y="2209800"/>
            <a:ext cx="8229600" cy="4221163"/>
          </a:xfrm>
        </p:spPr>
        <p:txBody>
          <a:bodyPr>
            <a:normAutofit/>
          </a:bodyPr>
          <a:lstStyle/>
          <a:p>
            <a:pPr eaLnBrk="1" hangingPunct="1"/>
            <a:r>
              <a:rPr lang="en-US" altLang="en-US" sz="2400" dirty="0"/>
              <a:t>Foreign stocks often trade on U.S. exchanges as ADRs.</a:t>
            </a:r>
          </a:p>
          <a:p>
            <a:pPr eaLnBrk="1" hangingPunct="1"/>
            <a:r>
              <a:rPr lang="en-US" altLang="en-US" sz="2400" dirty="0"/>
              <a:t>An ADR is a receipt that represents the number of foreign shares that are deposited at a U.S. bank.</a:t>
            </a:r>
          </a:p>
          <a:p>
            <a:pPr eaLnBrk="1" hangingPunct="1"/>
            <a:r>
              <a:rPr lang="en-US" altLang="en-US" sz="2400" dirty="0"/>
              <a:t>The bank serves as a transfer agent for the ADRs.</a:t>
            </a:r>
          </a:p>
          <a:p>
            <a:pPr eaLnBrk="1" hangingPunct="1"/>
            <a:r>
              <a:rPr lang="en-US" altLang="en-US" sz="2400" dirty="0"/>
              <a:t>Examples: BP, Barclays Bank, Alibaba, (the notorious) </a:t>
            </a:r>
            <a:r>
              <a:rPr lang="en-US" altLang="en-US" sz="2400" dirty="0" err="1"/>
              <a:t>Luckin</a:t>
            </a:r>
            <a:r>
              <a:rPr lang="en-US" altLang="en-US" sz="2400" dirty="0"/>
              <a:t> </a:t>
            </a:r>
            <a:r>
              <a:rPr lang="en-US" altLang="en-US" sz="2400"/>
              <a:t>Coffee, Taiwan </a:t>
            </a:r>
            <a:r>
              <a:rPr lang="en-US" altLang="en-US" sz="2400" dirty="0"/>
              <a:t>Semiconductor Manufacturing, LG Display, etc.</a:t>
            </a:r>
          </a:p>
        </p:txBody>
      </p:sp>
      <p:sp>
        <p:nvSpPr>
          <p:cNvPr id="6"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834236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altLang="en-US" sz="4400" dirty="0"/>
              <a:t>ADRs</a:t>
            </a:r>
          </a:p>
        </p:txBody>
      </p:sp>
      <p:sp>
        <p:nvSpPr>
          <p:cNvPr id="32771" name="Rectangle 3"/>
          <p:cNvSpPr>
            <a:spLocks noGrp="1" noChangeArrowheads="1"/>
          </p:cNvSpPr>
          <p:nvPr>
            <p:ph idx="1"/>
          </p:nvPr>
        </p:nvSpPr>
        <p:spPr/>
        <p:txBody>
          <a:bodyPr>
            <a:normAutofit fontScale="92500"/>
          </a:bodyPr>
          <a:lstStyle/>
          <a:p>
            <a:pPr eaLnBrk="1" hangingPunct="1"/>
            <a:r>
              <a:rPr lang="en-US" altLang="en-US" sz="2600" dirty="0"/>
              <a:t>There are many advantages to trading ADRs as opposed to direct investment in the company’s shares:</a:t>
            </a:r>
          </a:p>
          <a:p>
            <a:pPr lvl="1" eaLnBrk="1" hangingPunct="1"/>
            <a:r>
              <a:rPr lang="en-US" altLang="en-US" sz="2400" dirty="0"/>
              <a:t>ADRs are denominated in U.S. dollars, trade on U.S. exchanges, and can be bought through any broker.</a:t>
            </a:r>
          </a:p>
          <a:p>
            <a:pPr lvl="1" eaLnBrk="1" hangingPunct="1"/>
            <a:r>
              <a:rPr lang="en-US" altLang="en-US" sz="2400" dirty="0"/>
              <a:t>Dividends are paid in U.S. dollars.</a:t>
            </a:r>
          </a:p>
          <a:p>
            <a:pPr lvl="1" eaLnBrk="1" hangingPunct="1"/>
            <a:r>
              <a:rPr lang="en-US" altLang="en-US" sz="2400" dirty="0"/>
              <a:t>Most underlying stocks are bearer securities and the ADRs are registered (no </a:t>
            </a:r>
            <a:r>
              <a:rPr lang="en-US" altLang="en-US" sz="2400"/>
              <a:t>voting rights).</a:t>
            </a:r>
            <a:endParaRPr lang="en-US" altLang="en-US" sz="2400" dirty="0"/>
          </a:p>
          <a:p>
            <a:pPr eaLnBrk="1" hangingPunct="1"/>
            <a:r>
              <a:rPr lang="en-US" altLang="en-US" sz="2600" dirty="0"/>
              <a:t>Adding ADRs to domestic portfolios has a substantial risk reduction benefit.</a:t>
            </a:r>
          </a:p>
          <a:p>
            <a:pPr eaLnBrk="1" hangingPunct="1"/>
            <a:endParaRPr lang="en-US" altLang="en-US" sz="2800" dirty="0"/>
          </a:p>
        </p:txBody>
      </p:sp>
      <p:sp>
        <p:nvSpPr>
          <p:cNvPr id="5"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360068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1907-FDED-A649-9A10-2A293A645692}"/>
              </a:ext>
            </a:extLst>
          </p:cNvPr>
          <p:cNvSpPr>
            <a:spLocks noGrp="1"/>
          </p:cNvSpPr>
          <p:nvPr>
            <p:ph type="title"/>
          </p:nvPr>
        </p:nvSpPr>
        <p:spPr/>
        <p:txBody>
          <a:bodyPr/>
          <a:lstStyle/>
          <a:p>
            <a:r>
              <a:rPr lang="en-US" dirty="0"/>
              <a:t>The Holding Foreign Companies Accountable Act</a:t>
            </a:r>
          </a:p>
        </p:txBody>
      </p:sp>
      <p:sp>
        <p:nvSpPr>
          <p:cNvPr id="3" name="Content Placeholder 2">
            <a:extLst>
              <a:ext uri="{FF2B5EF4-FFF2-40B4-BE49-F238E27FC236}">
                <a16:creationId xmlns:a16="http://schemas.microsoft.com/office/drawing/2014/main" id="{99A1A7F0-6BA5-3C4E-AD79-36391D078284}"/>
              </a:ext>
            </a:extLst>
          </p:cNvPr>
          <p:cNvSpPr>
            <a:spLocks noGrp="1"/>
          </p:cNvSpPr>
          <p:nvPr>
            <p:ph idx="1"/>
          </p:nvPr>
        </p:nvSpPr>
        <p:spPr/>
        <p:txBody>
          <a:bodyPr>
            <a:normAutofit fontScale="85000" lnSpcReduction="20000"/>
          </a:bodyPr>
          <a:lstStyle/>
          <a:p>
            <a:r>
              <a:rPr lang="en-US" dirty="0"/>
              <a:t>Shares in dual-listed Chinese companies fell sharply on Thursday… after the U.S. securities regulator adopted measures that would kick foreign companies off American stock exchanges if they do not comply with U.S. auditing standards.</a:t>
            </a:r>
          </a:p>
          <a:p>
            <a:pPr fontAlgn="base"/>
            <a:r>
              <a:rPr lang="en-US" dirty="0"/>
              <a:t>The Holding Foreign Companies Accountable Act, signed into law by then-President Donald Trump in December, is aimed at removing Chinese companies from U.S. exchanges if they fail to comply with American auditing standards for three years in a row.</a:t>
            </a:r>
          </a:p>
          <a:p>
            <a:pPr fontAlgn="base"/>
            <a:r>
              <a:rPr lang="en-US" dirty="0"/>
              <a:t>The rules also require firms prove to the SEC they are not owned or controlled by an entity of a foreign government and to name any board members who are Chinese Communist Party officials.</a:t>
            </a:r>
          </a:p>
          <a:p>
            <a:pPr fontAlgn="base"/>
            <a:r>
              <a:rPr lang="en-US" dirty="0"/>
              <a:t>Source: Reuters, 03/2021</a:t>
            </a:r>
          </a:p>
          <a:p>
            <a:endParaRPr lang="en-US" dirty="0"/>
          </a:p>
        </p:txBody>
      </p:sp>
    </p:spTree>
    <p:extLst>
      <p:ext uri="{BB962C8B-B14F-4D97-AF65-F5344CB8AC3E}">
        <p14:creationId xmlns:p14="http://schemas.microsoft.com/office/powerpoint/2010/main" val="874488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CFD5-D6BE-4B42-B458-19F89F1EDBB8}"/>
              </a:ext>
            </a:extLst>
          </p:cNvPr>
          <p:cNvSpPr>
            <a:spLocks noGrp="1"/>
          </p:cNvSpPr>
          <p:nvPr>
            <p:ph type="title"/>
          </p:nvPr>
        </p:nvSpPr>
        <p:spPr/>
        <p:txBody>
          <a:bodyPr/>
          <a:lstStyle/>
          <a:p>
            <a:r>
              <a:rPr lang="en-US" dirty="0"/>
              <a:t>Tencent CEO Ma </a:t>
            </a:r>
            <a:r>
              <a:rPr lang="en-US" dirty="0" err="1"/>
              <a:t>Huateng</a:t>
            </a:r>
            <a:endParaRPr lang="en-US" dirty="0"/>
          </a:p>
        </p:txBody>
      </p:sp>
      <p:pic>
        <p:nvPicPr>
          <p:cNvPr id="5" name="Content Placeholder 4">
            <a:extLst>
              <a:ext uri="{FF2B5EF4-FFF2-40B4-BE49-F238E27FC236}">
                <a16:creationId xmlns:a16="http://schemas.microsoft.com/office/drawing/2014/main" id="{A8AD8924-4E81-BE4B-AD3F-498281E8A0D2}"/>
              </a:ext>
            </a:extLst>
          </p:cNvPr>
          <p:cNvPicPr>
            <a:picLocks noGrp="1" noChangeAspect="1"/>
          </p:cNvPicPr>
          <p:nvPr>
            <p:ph idx="1"/>
          </p:nvPr>
        </p:nvPicPr>
        <p:blipFill>
          <a:blip r:embed="rId2"/>
          <a:stretch>
            <a:fillRect/>
          </a:stretch>
        </p:blipFill>
        <p:spPr>
          <a:xfrm>
            <a:off x="1627833" y="1678075"/>
            <a:ext cx="6229978" cy="4682532"/>
          </a:xfrm>
        </p:spPr>
      </p:pic>
    </p:spTree>
    <p:extLst>
      <p:ext uri="{BB962C8B-B14F-4D97-AF65-F5344CB8AC3E}">
        <p14:creationId xmlns:p14="http://schemas.microsoft.com/office/powerpoint/2010/main" val="2456849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CB94-F884-AA4E-8D5F-6E65EE989486}"/>
              </a:ext>
            </a:extLst>
          </p:cNvPr>
          <p:cNvSpPr>
            <a:spLocks noGrp="1"/>
          </p:cNvSpPr>
          <p:nvPr>
            <p:ph type="title"/>
          </p:nvPr>
        </p:nvSpPr>
        <p:spPr/>
        <p:txBody>
          <a:bodyPr/>
          <a:lstStyle/>
          <a:p>
            <a:r>
              <a:rPr lang="en-US" dirty="0"/>
              <a:t>Tencent on NYSE</a:t>
            </a:r>
          </a:p>
        </p:txBody>
      </p:sp>
      <p:pic>
        <p:nvPicPr>
          <p:cNvPr id="5" name="Content Placeholder 4">
            <a:extLst>
              <a:ext uri="{FF2B5EF4-FFF2-40B4-BE49-F238E27FC236}">
                <a16:creationId xmlns:a16="http://schemas.microsoft.com/office/drawing/2014/main" id="{2557B3D2-B6B0-9A41-8F3B-9F693974B76A}"/>
              </a:ext>
            </a:extLst>
          </p:cNvPr>
          <p:cNvPicPr>
            <a:picLocks noGrp="1" noChangeAspect="1"/>
          </p:cNvPicPr>
          <p:nvPr>
            <p:ph idx="1"/>
          </p:nvPr>
        </p:nvPicPr>
        <p:blipFill>
          <a:blip r:embed="rId2"/>
          <a:stretch>
            <a:fillRect/>
          </a:stretch>
        </p:blipFill>
        <p:spPr>
          <a:xfrm>
            <a:off x="779463" y="1547446"/>
            <a:ext cx="7583487" cy="5034224"/>
          </a:xfrm>
        </p:spPr>
      </p:pic>
    </p:spTree>
    <p:extLst>
      <p:ext uri="{BB962C8B-B14F-4D97-AF65-F5344CB8AC3E}">
        <p14:creationId xmlns:p14="http://schemas.microsoft.com/office/powerpoint/2010/main" val="2785457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vert="horz" lIns="91440" tIns="45720" rIns="91440" bIns="45720" rtlCol="0" anchor="t">
            <a:normAutofit fontScale="90000"/>
          </a:bodyPr>
          <a:lstStyle/>
          <a:p>
            <a:r>
              <a:rPr lang="en-US" altLang="en-US" dirty="0"/>
              <a:t>International correlation structure</a:t>
            </a:r>
          </a:p>
        </p:txBody>
      </p:sp>
      <p:sp>
        <p:nvSpPr>
          <p:cNvPr id="9219" name="Rectangle 3"/>
          <p:cNvSpPr>
            <a:spLocks noGrp="1" noChangeArrowheads="1"/>
          </p:cNvSpPr>
          <p:nvPr>
            <p:ph idx="1"/>
          </p:nvPr>
        </p:nvSpPr>
        <p:spPr>
          <a:xfrm>
            <a:off x="669838" y="1591070"/>
            <a:ext cx="8016961" cy="4839894"/>
          </a:xfrm>
        </p:spPr>
        <p:txBody>
          <a:bodyPr/>
          <a:lstStyle/>
          <a:p>
            <a:pPr>
              <a:lnSpc>
                <a:spcPct val="90000"/>
              </a:lnSpc>
            </a:pPr>
            <a:r>
              <a:rPr lang="en-US" altLang="en-US" sz="2800" dirty="0"/>
              <a:t>Security returns are much less correlated across countries than within a country.</a:t>
            </a:r>
          </a:p>
          <a:p>
            <a:pPr lvl="1"/>
            <a:r>
              <a:rPr lang="en-US" altLang="en-US" sz="2400" dirty="0"/>
              <a:t>This is true because economic, political, institutional, and even psychological factors affecting security returns tend to vary across countries, resulting in low correlations among international securities.</a:t>
            </a:r>
          </a:p>
          <a:p>
            <a:pPr lvl="1"/>
            <a:r>
              <a:rPr lang="en-US" altLang="en-US" sz="2400" dirty="0"/>
              <a:t>Business cycles are often asynchronous across countries.</a:t>
            </a:r>
          </a:p>
        </p:txBody>
      </p:sp>
      <p:sp>
        <p:nvSpPr>
          <p:cNvPr id="5"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72630764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a:t>Yankee stock offerings</a:t>
            </a:r>
          </a:p>
        </p:txBody>
      </p:sp>
      <p:sp>
        <p:nvSpPr>
          <p:cNvPr id="23555" name="Rectangle 3"/>
          <p:cNvSpPr>
            <a:spLocks noGrp="1" noChangeArrowheads="1"/>
          </p:cNvSpPr>
          <p:nvPr>
            <p:ph idx="1"/>
          </p:nvPr>
        </p:nvSpPr>
        <p:spPr/>
        <p:txBody>
          <a:bodyPr>
            <a:normAutofit/>
          </a:bodyPr>
          <a:lstStyle/>
          <a:p>
            <a:pPr eaLnBrk="1" hangingPunct="1"/>
            <a:r>
              <a:rPr lang="en-US" altLang="en-US" sz="2400" dirty="0"/>
              <a:t>The direct sale of new equity capital to U.S. public investors by foreign firms.</a:t>
            </a:r>
          </a:p>
          <a:p>
            <a:pPr lvl="1" eaLnBrk="1" hangingPunct="1"/>
            <a:r>
              <a:rPr lang="en-US" altLang="en-US" sz="2400" dirty="0"/>
              <a:t>Privatization in South America and Eastern Europe.</a:t>
            </a:r>
          </a:p>
          <a:p>
            <a:pPr lvl="1" eaLnBrk="1" hangingPunct="1"/>
            <a:r>
              <a:rPr lang="en-US" altLang="en-US" sz="2400" dirty="0"/>
              <a:t>Equity sales by Mexican firms trying to “cash in” following implementation of NAFTA.</a:t>
            </a:r>
          </a:p>
        </p:txBody>
      </p:sp>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407709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a:t>Global registered shares</a:t>
            </a:r>
          </a:p>
        </p:txBody>
      </p:sp>
      <p:sp>
        <p:nvSpPr>
          <p:cNvPr id="29699" name="Rectangle 3"/>
          <p:cNvSpPr>
            <a:spLocks noGrp="1" noChangeArrowheads="1"/>
          </p:cNvSpPr>
          <p:nvPr>
            <p:ph idx="1"/>
          </p:nvPr>
        </p:nvSpPr>
        <p:spPr>
          <a:xfrm>
            <a:off x="779463" y="1828800"/>
            <a:ext cx="7583487" cy="4724400"/>
          </a:xfrm>
        </p:spPr>
        <p:txBody>
          <a:bodyPr>
            <a:normAutofit/>
          </a:bodyPr>
          <a:lstStyle/>
          <a:p>
            <a:pPr eaLnBrk="1" hangingPunct="1">
              <a:lnSpc>
                <a:spcPct val="90000"/>
              </a:lnSpc>
            </a:pPr>
            <a:r>
              <a:rPr lang="en-US" altLang="en-US" sz="2000" dirty="0"/>
              <a:t>The merger of Daimler Benz AG and Chrysler Corporation in November 1998 created DaimlerChrysler AG, a German firm. The merger simultaneously created a new type of equity share, called Global Registered Shares (GRSs). </a:t>
            </a:r>
          </a:p>
          <a:p>
            <a:pPr eaLnBrk="1" hangingPunct="1">
              <a:lnSpc>
                <a:spcPct val="90000"/>
              </a:lnSpc>
            </a:pPr>
            <a:r>
              <a:rPr lang="en-US" altLang="en-US" sz="2000" dirty="0"/>
              <a:t>GRSs are traded globally, unlike ADRs, which are traded on foreign markets. </a:t>
            </a:r>
          </a:p>
          <a:p>
            <a:pPr eaLnBrk="1" hangingPunct="1">
              <a:lnSpc>
                <a:spcPct val="90000"/>
              </a:lnSpc>
            </a:pPr>
            <a:r>
              <a:rPr lang="en-US" altLang="en-US" sz="2000" dirty="0"/>
              <a:t>The company was renamed Daimler AG in October 2007 when it spun off Chrysler. The primary exchanges for Daimler GRSs are the Frankfurt Stock Exchange and the NYSE; however, they are traded on a total of 20 exchanges worldwide.</a:t>
            </a:r>
          </a:p>
          <a:p>
            <a:pPr eaLnBrk="1" hangingPunct="1">
              <a:lnSpc>
                <a:spcPct val="90000"/>
              </a:lnSpc>
            </a:pPr>
            <a:r>
              <a:rPr lang="en-US" altLang="en-US" sz="2000" dirty="0"/>
              <a:t>The shares are fully fungible—a GRS purchased on one exchange can be sold on another. They trade in both U.S. dollars and euro. </a:t>
            </a:r>
          </a:p>
        </p:txBody>
      </p:sp>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793737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vert="horz" lIns="91440" tIns="45720" rIns="91440" bIns="45720" rtlCol="0" anchor="t">
            <a:normAutofit/>
          </a:bodyPr>
          <a:lstStyle/>
          <a:p>
            <a:r>
              <a:rPr lang="en-US" altLang="en-US" sz="3600" dirty="0"/>
              <a:t>WEBS</a:t>
            </a:r>
          </a:p>
        </p:txBody>
      </p:sp>
      <p:sp>
        <p:nvSpPr>
          <p:cNvPr id="33795" name="Rectangle 3"/>
          <p:cNvSpPr>
            <a:spLocks noGrp="1" noChangeArrowheads="1"/>
          </p:cNvSpPr>
          <p:nvPr>
            <p:ph idx="1"/>
          </p:nvPr>
        </p:nvSpPr>
        <p:spPr>
          <a:xfrm>
            <a:off x="779463" y="1325892"/>
            <a:ext cx="7583487" cy="5532108"/>
          </a:xfrm>
        </p:spPr>
        <p:txBody>
          <a:bodyPr>
            <a:normAutofit fontScale="85000" lnSpcReduction="20000"/>
          </a:bodyPr>
          <a:lstStyle/>
          <a:p>
            <a:pPr eaLnBrk="1" hangingPunct="1">
              <a:lnSpc>
                <a:spcPct val="120000"/>
              </a:lnSpc>
            </a:pPr>
            <a:r>
              <a:rPr lang="en-US" altLang="en-US" sz="2600" dirty="0"/>
              <a:t>In April 1996, the American Stock Exchange (AMEX) introduced a class of securities called World Equity Benchmark Shares (WEBS), designed and managed by Barclays Global Investors. </a:t>
            </a:r>
          </a:p>
          <a:p>
            <a:pPr eaLnBrk="1" hangingPunct="1">
              <a:lnSpc>
                <a:spcPct val="120000"/>
              </a:lnSpc>
            </a:pPr>
            <a:r>
              <a:rPr lang="en-US" altLang="en-US" sz="2600" dirty="0"/>
              <a:t>In essence, WEBS are exchange-traded funds (</a:t>
            </a:r>
            <a:r>
              <a:rPr lang="en-US" altLang="en-US" sz="2600" dirty="0">
                <a:solidFill>
                  <a:srgbClr val="FF0000"/>
                </a:solidFill>
              </a:rPr>
              <a:t>ETFs</a:t>
            </a:r>
            <a:r>
              <a:rPr lang="en-US" altLang="en-US" sz="2600" dirty="0"/>
              <a:t>) that are designed to closely track foreign stock market indexes. </a:t>
            </a:r>
          </a:p>
          <a:p>
            <a:pPr eaLnBrk="1" hangingPunct="1">
              <a:lnSpc>
                <a:spcPct val="120000"/>
              </a:lnSpc>
            </a:pPr>
            <a:r>
              <a:rPr lang="en-US" altLang="en-US" sz="2600" dirty="0"/>
              <a:t>Currently, there are 23 WEBS tracking the Morgan Stanley Capital International (MSCI) indexes for the following individual countries: Australia, Austria, Belgium, Brazil, Canada, Chile, China, France, Germany, Hong Kong, Italy, Japan, Korea, Malaysia, Mexico, the Netherlands, Singapore, South Africa, Spain, Sweden, Switzerland, Taiwan, and the United Kingdom.</a:t>
            </a:r>
          </a:p>
          <a:p>
            <a:pPr eaLnBrk="1" hangingPunct="1">
              <a:lnSpc>
                <a:spcPct val="80000"/>
              </a:lnSpc>
            </a:pPr>
            <a:endParaRPr lang="en-US" altLang="en-US" sz="2400" dirty="0"/>
          </a:p>
        </p:txBody>
      </p:sp>
      <p:sp>
        <p:nvSpPr>
          <p:cNvPr id="5"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622778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79463" y="380999"/>
            <a:ext cx="7583487" cy="1299185"/>
          </a:xfrm>
        </p:spPr>
        <p:txBody>
          <a:bodyPr>
            <a:normAutofit/>
          </a:bodyPr>
          <a:lstStyle/>
          <a:p>
            <a:pPr eaLnBrk="1" hangingPunct="1"/>
            <a:r>
              <a:rPr lang="en-US" altLang="en-US" sz="3600" dirty="0"/>
              <a:t>ETFs</a:t>
            </a:r>
          </a:p>
        </p:txBody>
      </p:sp>
      <p:sp>
        <p:nvSpPr>
          <p:cNvPr id="34819" name="Rectangle 3"/>
          <p:cNvSpPr>
            <a:spLocks noGrp="1" noChangeArrowheads="1"/>
          </p:cNvSpPr>
          <p:nvPr>
            <p:ph idx="1"/>
          </p:nvPr>
        </p:nvSpPr>
        <p:spPr>
          <a:xfrm>
            <a:off x="457200" y="2133600"/>
            <a:ext cx="8229600" cy="4297363"/>
          </a:xfrm>
        </p:spPr>
        <p:txBody>
          <a:bodyPr/>
          <a:lstStyle/>
          <a:p>
            <a:pPr eaLnBrk="1" hangingPunct="1"/>
            <a:r>
              <a:rPr lang="en-US" altLang="en-US" sz="2600" dirty="0"/>
              <a:t>Using ETFs</a:t>
            </a:r>
            <a:r>
              <a:rPr lang="en-US" altLang="en-US" sz="2600" b="1" dirty="0"/>
              <a:t> </a:t>
            </a:r>
            <a:r>
              <a:rPr lang="en-US" altLang="en-US" sz="2600" dirty="0"/>
              <a:t>like WEBS and spiders, investors can trade a whole stock market index as if it were a single stock. </a:t>
            </a:r>
          </a:p>
          <a:p>
            <a:pPr eaLnBrk="1" hangingPunct="1"/>
            <a:r>
              <a:rPr lang="en-US" altLang="en-US" sz="2600" dirty="0"/>
              <a:t>WEBS trade at prices that are very close to their net asset values. In addition to single country index funds, investors can achieve global diversification instantaneously just by holding shares of the </a:t>
            </a:r>
            <a:r>
              <a:rPr lang="en-US" altLang="en-US" sz="2600" dirty="0">
                <a:solidFill>
                  <a:srgbClr val="FF0000"/>
                </a:solidFill>
              </a:rPr>
              <a:t>S&amp;P Global 100 Index Fund</a:t>
            </a:r>
            <a:r>
              <a:rPr lang="en-US" altLang="en-US" sz="2600" dirty="0"/>
              <a:t> that is also trading on the AMEX with other WEBS.</a:t>
            </a:r>
          </a:p>
        </p:txBody>
      </p:sp>
      <p:sp>
        <p:nvSpPr>
          <p:cNvPr id="5"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78192185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a:t>International money market</a:t>
            </a:r>
          </a:p>
        </p:txBody>
      </p:sp>
      <p:sp>
        <p:nvSpPr>
          <p:cNvPr id="23555" name="Rectangle 3"/>
          <p:cNvSpPr>
            <a:spLocks noGrp="1" noChangeArrowheads="1"/>
          </p:cNvSpPr>
          <p:nvPr>
            <p:ph idx="1"/>
          </p:nvPr>
        </p:nvSpPr>
        <p:spPr/>
        <p:txBody>
          <a:bodyPr/>
          <a:lstStyle/>
          <a:p>
            <a:pPr eaLnBrk="1" hangingPunct="1">
              <a:lnSpc>
                <a:spcPct val="90000"/>
              </a:lnSpc>
            </a:pPr>
            <a:r>
              <a:rPr lang="en-US" altLang="en-US" sz="2800" dirty="0">
                <a:solidFill>
                  <a:srgbClr val="FF0000"/>
                </a:solidFill>
              </a:rPr>
              <a:t>Eurocurrency</a:t>
            </a:r>
            <a:r>
              <a:rPr lang="en-US" altLang="en-US" sz="2800" dirty="0"/>
              <a:t> is a </a:t>
            </a:r>
            <a:r>
              <a:rPr lang="en-US" altLang="en-US" sz="2800" dirty="0">
                <a:solidFill>
                  <a:srgbClr val="FF0000"/>
                </a:solidFill>
              </a:rPr>
              <a:t>time deposit </a:t>
            </a:r>
            <a:r>
              <a:rPr lang="en-US" altLang="en-US" sz="2800" dirty="0"/>
              <a:t>in an international bank located in a country different than the country that issued the currency.</a:t>
            </a:r>
          </a:p>
          <a:p>
            <a:pPr lvl="1" eaLnBrk="1" hangingPunct="1">
              <a:lnSpc>
                <a:spcPct val="90000"/>
              </a:lnSpc>
            </a:pPr>
            <a:r>
              <a:rPr lang="en-US" altLang="en-US" sz="2400" dirty="0"/>
              <a:t>For example, </a:t>
            </a:r>
            <a:r>
              <a:rPr lang="en-US" altLang="en-US" sz="2400" dirty="0">
                <a:solidFill>
                  <a:srgbClr val="FF0000"/>
                </a:solidFill>
              </a:rPr>
              <a:t>Eurodollars</a:t>
            </a:r>
            <a:r>
              <a:rPr lang="en-US" altLang="en-US" sz="2400" dirty="0"/>
              <a:t> are U.S. dollar-denominated time deposits in banks located abroad.</a:t>
            </a:r>
          </a:p>
          <a:p>
            <a:pPr lvl="1" eaLnBrk="1" hangingPunct="1">
              <a:lnSpc>
                <a:spcPct val="90000"/>
              </a:lnSpc>
            </a:pPr>
            <a:r>
              <a:rPr lang="en-US" altLang="en-US" sz="2400" dirty="0" err="1">
                <a:solidFill>
                  <a:srgbClr val="FF0000"/>
                </a:solidFill>
              </a:rPr>
              <a:t>Euroyen</a:t>
            </a:r>
            <a:r>
              <a:rPr lang="en-US" altLang="en-US" sz="2400" dirty="0"/>
              <a:t> are yen-denominated time deposits in banks located outside of Japan.</a:t>
            </a:r>
          </a:p>
          <a:p>
            <a:pPr lvl="1" eaLnBrk="1" hangingPunct="1">
              <a:lnSpc>
                <a:spcPct val="90000"/>
              </a:lnSpc>
            </a:pPr>
            <a:r>
              <a:rPr lang="en-US" altLang="en-US" sz="2400" dirty="0"/>
              <a:t>The foreign bank doesn’t have to be located in Europe.</a:t>
            </a:r>
          </a:p>
        </p:txBody>
      </p:sp>
      <p:sp>
        <p:nvSpPr>
          <p:cNvPr id="7"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31091982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a:t>Eurocurrency market</a:t>
            </a:r>
          </a:p>
        </p:txBody>
      </p:sp>
      <p:sp>
        <p:nvSpPr>
          <p:cNvPr id="24579" name="Rectangle 3"/>
          <p:cNvSpPr>
            <a:spLocks noGrp="1" noChangeArrowheads="1"/>
          </p:cNvSpPr>
          <p:nvPr>
            <p:ph idx="1"/>
          </p:nvPr>
        </p:nvSpPr>
        <p:spPr/>
        <p:txBody>
          <a:bodyPr>
            <a:normAutofit fontScale="92500" lnSpcReduction="10000"/>
          </a:bodyPr>
          <a:lstStyle/>
          <a:p>
            <a:pPr eaLnBrk="1" hangingPunct="1"/>
            <a:r>
              <a:rPr lang="en-US" altLang="en-US" sz="2400" dirty="0"/>
              <a:t>Most Eurocurrency transactions are interbank transactions in the amount of $1 million and up.</a:t>
            </a:r>
          </a:p>
          <a:p>
            <a:pPr eaLnBrk="1" hangingPunct="1"/>
            <a:r>
              <a:rPr lang="en-US" altLang="en-US" sz="2400" dirty="0"/>
              <a:t>Common reference rates of $ include:</a:t>
            </a:r>
          </a:p>
          <a:p>
            <a:pPr lvl="1" eaLnBrk="1" hangingPunct="1"/>
            <a:r>
              <a:rPr lang="en-US" altLang="en-US" sz="2400" dirty="0">
                <a:solidFill>
                  <a:srgbClr val="FF0000"/>
                </a:solidFill>
              </a:rPr>
              <a:t>LIBOR</a:t>
            </a:r>
            <a:r>
              <a:rPr lang="en-US" altLang="en-US" sz="2400" dirty="0"/>
              <a:t> (London Interbank Offered Rate); discontinued at the end of 2021?; SOFR.</a:t>
            </a:r>
          </a:p>
          <a:p>
            <a:pPr lvl="1" eaLnBrk="1" hangingPunct="1"/>
            <a:r>
              <a:rPr lang="en-US" altLang="en-US" sz="2400" dirty="0"/>
              <a:t>PIBOR (Paris Interbank Offered Rate)</a:t>
            </a:r>
          </a:p>
          <a:p>
            <a:pPr lvl="1" eaLnBrk="1" hangingPunct="1"/>
            <a:r>
              <a:rPr lang="en-US" altLang="en-US" sz="2400" dirty="0"/>
              <a:t>SIBOR (Singapore Interbank Offered Rate)</a:t>
            </a:r>
          </a:p>
          <a:p>
            <a:pPr eaLnBrk="1" hangingPunct="1"/>
            <a:r>
              <a:rPr lang="en-US" altLang="en-US" sz="2400" dirty="0"/>
              <a:t>A new reference rate for the new euro currency:</a:t>
            </a:r>
          </a:p>
          <a:p>
            <a:pPr lvl="1" eaLnBrk="1" hangingPunct="1"/>
            <a:r>
              <a:rPr lang="en-US" altLang="en-US" sz="2400" dirty="0"/>
              <a:t>EURIBOR (the rate at which interbank time deposits of </a:t>
            </a:r>
            <a:r>
              <a:rPr lang="en-US" altLang="en-US" sz="2400" dirty="0">
                <a:cs typeface="Times New Roman" pitchFamily="18" charset="0"/>
              </a:rPr>
              <a:t>€</a:t>
            </a:r>
            <a:r>
              <a:rPr lang="en-US" altLang="en-US" sz="2400" dirty="0"/>
              <a:t> are offered by one prime bank to another)</a:t>
            </a:r>
          </a:p>
        </p:txBody>
      </p:sp>
      <p:sp>
        <p:nvSpPr>
          <p:cNvPr id="6"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71840259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err="1"/>
              <a:t>Eurocredits</a:t>
            </a:r>
            <a:endParaRPr lang="en-US" altLang="en-US" dirty="0"/>
          </a:p>
        </p:txBody>
      </p:sp>
      <p:sp>
        <p:nvSpPr>
          <p:cNvPr id="25603" name="Rectangle 3"/>
          <p:cNvSpPr>
            <a:spLocks noGrp="1" noChangeArrowheads="1"/>
          </p:cNvSpPr>
          <p:nvPr>
            <p:ph idx="1"/>
          </p:nvPr>
        </p:nvSpPr>
        <p:spPr/>
        <p:txBody>
          <a:bodyPr>
            <a:normAutofit fontScale="92500" lnSpcReduction="20000"/>
          </a:bodyPr>
          <a:lstStyle/>
          <a:p>
            <a:pPr eaLnBrk="1" hangingPunct="1"/>
            <a:r>
              <a:rPr lang="en-US" altLang="en-US" sz="2800" dirty="0" err="1"/>
              <a:t>Eurocredits</a:t>
            </a:r>
            <a:r>
              <a:rPr lang="en-US" altLang="en-US" sz="2800" dirty="0"/>
              <a:t> are short- to medium-term (bank/institution) </a:t>
            </a:r>
            <a:r>
              <a:rPr lang="en-US" altLang="en-US" sz="2800" dirty="0">
                <a:solidFill>
                  <a:srgbClr val="FF0000"/>
                </a:solidFill>
              </a:rPr>
              <a:t>loans</a:t>
            </a:r>
            <a:r>
              <a:rPr lang="en-US" altLang="en-US" sz="2800" dirty="0"/>
              <a:t> of Eurocurrency.</a:t>
            </a:r>
          </a:p>
          <a:p>
            <a:pPr eaLnBrk="1" hangingPunct="1"/>
            <a:r>
              <a:rPr lang="en-US" altLang="en-US" sz="2800" dirty="0"/>
              <a:t>The loans are denominated in currencies other than the home currency of the Eurobank.</a:t>
            </a:r>
          </a:p>
          <a:p>
            <a:pPr eaLnBrk="1" hangingPunct="1"/>
            <a:r>
              <a:rPr lang="en-US" altLang="en-US" sz="2800" dirty="0"/>
              <a:t>Often the loans are too large for one bank to underwrite; a number of banks form a </a:t>
            </a:r>
            <a:r>
              <a:rPr lang="en-US" altLang="en-US" sz="2800" dirty="0">
                <a:solidFill>
                  <a:srgbClr val="FF0000"/>
                </a:solidFill>
              </a:rPr>
              <a:t>syndicate</a:t>
            </a:r>
            <a:r>
              <a:rPr lang="en-US" altLang="en-US" sz="2800" dirty="0"/>
              <a:t> to share the risk of the loan.</a:t>
            </a:r>
          </a:p>
          <a:p>
            <a:pPr eaLnBrk="1" hangingPunct="1"/>
            <a:r>
              <a:rPr lang="en-US" altLang="en-US" sz="2800" dirty="0" err="1"/>
              <a:t>Eurocredits</a:t>
            </a:r>
            <a:r>
              <a:rPr lang="en-US" altLang="en-US" sz="2800" dirty="0"/>
              <a:t> feature an adjustable rate.</a:t>
            </a:r>
          </a:p>
          <a:p>
            <a:pPr lvl="1" eaLnBrk="1" hangingPunct="1"/>
            <a:r>
              <a:rPr lang="en-US" altLang="en-US" sz="2400" dirty="0"/>
              <a:t>On </a:t>
            </a:r>
            <a:r>
              <a:rPr lang="en-US" altLang="en-US" sz="2400" dirty="0" err="1"/>
              <a:t>Eurocredits</a:t>
            </a:r>
            <a:r>
              <a:rPr lang="en-US" altLang="en-US" sz="2400" dirty="0"/>
              <a:t> originating in London the base rate is LIBOR.</a:t>
            </a:r>
          </a:p>
        </p:txBody>
      </p:sp>
      <p:sp>
        <p:nvSpPr>
          <p:cNvPr id="6"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00616713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t>Euronotes</a:t>
            </a:r>
          </a:p>
        </p:txBody>
      </p:sp>
      <p:sp>
        <p:nvSpPr>
          <p:cNvPr id="32771" name="Rectangle 3"/>
          <p:cNvSpPr>
            <a:spLocks noGrp="1" noChangeArrowheads="1"/>
          </p:cNvSpPr>
          <p:nvPr>
            <p:ph idx="1"/>
          </p:nvPr>
        </p:nvSpPr>
        <p:spPr/>
        <p:txBody>
          <a:bodyPr/>
          <a:lstStyle/>
          <a:p>
            <a:pPr eaLnBrk="1" hangingPunct="1"/>
            <a:r>
              <a:rPr lang="en-US" altLang="en-US" sz="2800" dirty="0" err="1"/>
              <a:t>Euronotes</a:t>
            </a:r>
            <a:r>
              <a:rPr lang="en-US" altLang="en-US" sz="2800" dirty="0"/>
              <a:t> are short-term notes </a:t>
            </a:r>
            <a:r>
              <a:rPr lang="en-US" altLang="en-US" sz="2800" dirty="0">
                <a:solidFill>
                  <a:srgbClr val="FF0000"/>
                </a:solidFill>
              </a:rPr>
              <a:t>underwritten</a:t>
            </a:r>
            <a:r>
              <a:rPr lang="en-US" altLang="en-US" sz="2800" dirty="0"/>
              <a:t> by a group of international investment banks or international commercial banks.</a:t>
            </a:r>
          </a:p>
          <a:p>
            <a:pPr lvl="1" eaLnBrk="1" hangingPunct="1"/>
            <a:r>
              <a:rPr lang="en-US" altLang="en-US" sz="2400" dirty="0"/>
              <a:t>They are sold at a discount from face value and pay back the full face value at maturity.</a:t>
            </a:r>
          </a:p>
          <a:p>
            <a:pPr lvl="1" eaLnBrk="1" hangingPunct="1"/>
            <a:r>
              <a:rPr lang="en-US" altLang="en-US" sz="2400" dirty="0"/>
              <a:t>Maturity is typically </a:t>
            </a:r>
            <a:r>
              <a:rPr lang="en-US" altLang="en-US" sz="2400" dirty="0">
                <a:solidFill>
                  <a:srgbClr val="FF0000"/>
                </a:solidFill>
              </a:rPr>
              <a:t>three to six months</a:t>
            </a:r>
            <a:r>
              <a:rPr lang="en-US" altLang="en-US" sz="2400" dirty="0"/>
              <a:t>.</a:t>
            </a:r>
          </a:p>
          <a:p>
            <a:pPr eaLnBrk="1" hangingPunct="1"/>
            <a:endParaRPr lang="en-US" altLang="en-US" sz="2800" dirty="0"/>
          </a:p>
        </p:txBody>
      </p:sp>
      <p:sp>
        <p:nvSpPr>
          <p:cNvPr id="6"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878448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err="1"/>
              <a:t>Eurocommercial</a:t>
            </a:r>
            <a:r>
              <a:rPr lang="en-US" altLang="en-US" dirty="0"/>
              <a:t> paper</a:t>
            </a:r>
          </a:p>
        </p:txBody>
      </p:sp>
      <p:sp>
        <p:nvSpPr>
          <p:cNvPr id="33795" name="Rectangle 3"/>
          <p:cNvSpPr>
            <a:spLocks noGrp="1" noChangeArrowheads="1"/>
          </p:cNvSpPr>
          <p:nvPr>
            <p:ph idx="1"/>
          </p:nvPr>
        </p:nvSpPr>
        <p:spPr/>
        <p:txBody>
          <a:bodyPr>
            <a:normAutofit fontScale="92500" lnSpcReduction="20000"/>
          </a:bodyPr>
          <a:lstStyle/>
          <a:p>
            <a:pPr eaLnBrk="1" hangingPunct="1"/>
            <a:r>
              <a:rPr lang="en-US" altLang="en-US" sz="2800" dirty="0"/>
              <a:t>Unsecured short-term promissory notes issued by corporations and banks.</a:t>
            </a:r>
          </a:p>
          <a:p>
            <a:pPr eaLnBrk="1" hangingPunct="1"/>
            <a:r>
              <a:rPr lang="en-US" altLang="en-US" sz="2800" dirty="0">
                <a:solidFill>
                  <a:srgbClr val="FF0000"/>
                </a:solidFill>
              </a:rPr>
              <a:t>Placed</a:t>
            </a:r>
            <a:r>
              <a:rPr lang="en-US" altLang="en-US" sz="2800" dirty="0"/>
              <a:t> directly with the public </a:t>
            </a:r>
            <a:r>
              <a:rPr lang="en-US" altLang="en-US" sz="2800" dirty="0">
                <a:solidFill>
                  <a:srgbClr val="FF0000"/>
                </a:solidFill>
              </a:rPr>
              <a:t>through a dealer</a:t>
            </a:r>
            <a:r>
              <a:rPr lang="en-US" altLang="en-US" sz="2800" dirty="0"/>
              <a:t>; typically, </a:t>
            </a:r>
            <a:r>
              <a:rPr lang="en-US" altLang="en-US" sz="2800" i="1" dirty="0">
                <a:solidFill>
                  <a:srgbClr val="FF0000"/>
                </a:solidFill>
              </a:rPr>
              <a:t>not</a:t>
            </a:r>
            <a:r>
              <a:rPr lang="en-US" altLang="en-US" sz="2800" dirty="0">
                <a:solidFill>
                  <a:srgbClr val="FF0000"/>
                </a:solidFill>
              </a:rPr>
              <a:t> underwritten by a bank</a:t>
            </a:r>
            <a:r>
              <a:rPr lang="en-US" altLang="en-US" sz="2800" dirty="0"/>
              <a:t>.</a:t>
            </a:r>
          </a:p>
          <a:p>
            <a:pPr eaLnBrk="1" hangingPunct="1"/>
            <a:r>
              <a:rPr lang="en-US" altLang="en-US" sz="2800" dirty="0"/>
              <a:t>Maturities typically range from </a:t>
            </a:r>
            <a:r>
              <a:rPr lang="en-US" altLang="en-US" sz="2800" dirty="0">
                <a:solidFill>
                  <a:srgbClr val="FF0000"/>
                </a:solidFill>
              </a:rPr>
              <a:t>one month to six months</a:t>
            </a:r>
            <a:r>
              <a:rPr lang="en-US" altLang="en-US" sz="2800" dirty="0"/>
              <a:t>.</a:t>
            </a:r>
          </a:p>
          <a:p>
            <a:pPr eaLnBrk="1" hangingPunct="1"/>
            <a:r>
              <a:rPr lang="en-US" altLang="en-US" sz="2800" dirty="0" err="1"/>
              <a:t>Eurocommercial</a:t>
            </a:r>
            <a:r>
              <a:rPr lang="en-US" altLang="en-US" sz="2800" dirty="0"/>
              <a:t> paper, while typically U.S. dollar denominated, is often of lower quality than U.S. commercial paper—as a result yields are higher.</a:t>
            </a:r>
          </a:p>
        </p:txBody>
      </p:sp>
      <p:sp>
        <p:nvSpPr>
          <p:cNvPr id="6"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844136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bond vs. Eurobond</a:t>
            </a:r>
          </a:p>
        </p:txBody>
      </p:sp>
      <p:sp>
        <p:nvSpPr>
          <p:cNvPr id="3" name="Content Placeholder 2"/>
          <p:cNvSpPr>
            <a:spLocks noGrp="1"/>
          </p:cNvSpPr>
          <p:nvPr>
            <p:ph idx="1"/>
          </p:nvPr>
        </p:nvSpPr>
        <p:spPr/>
        <p:txBody>
          <a:bodyPr>
            <a:normAutofit fontScale="92500" lnSpcReduction="10000"/>
          </a:bodyPr>
          <a:lstStyle/>
          <a:p>
            <a:r>
              <a:rPr lang="en-US" altLang="en-US" sz="2400" dirty="0"/>
              <a:t>Foreign bond: offered by a foreign borrower to the investors in a national capital market and denominated in that nation’s currency.  Example: A German MNC issues $-denominated  bonds to U.S. investors.</a:t>
            </a:r>
          </a:p>
          <a:p>
            <a:r>
              <a:rPr lang="en-US" altLang="en-US" sz="2400" dirty="0"/>
              <a:t>Eurobond: a bond issue denominated in a particular currency (usually $, ¥, €) but sold to investors in national capital markets other than the issuing country. Example: a Singapore borrower issues $-denominated bonds to investors in Japan.</a:t>
            </a:r>
          </a:p>
          <a:p>
            <a:r>
              <a:rPr lang="en-US" altLang="en-US" sz="2400" dirty="0"/>
              <a:t>The </a:t>
            </a:r>
            <a:r>
              <a:rPr lang="en-US" altLang="en-US" sz="2400" dirty="0" err="1"/>
              <a:t>eurobond</a:t>
            </a:r>
            <a:r>
              <a:rPr lang="en-US" altLang="en-US" sz="2400" dirty="0"/>
              <a:t> segment accounts for about 80% of international bond market.</a:t>
            </a:r>
          </a:p>
          <a:p>
            <a:endParaRPr lang="en-US" dirty="0"/>
          </a:p>
        </p:txBody>
      </p:sp>
    </p:spTree>
    <p:extLst>
      <p:ext uri="{BB962C8B-B14F-4D97-AF65-F5344CB8AC3E}">
        <p14:creationId xmlns:p14="http://schemas.microsoft.com/office/powerpoint/2010/main" val="146745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79463" y="381000"/>
            <a:ext cx="8026400" cy="805324"/>
          </a:xfrm>
        </p:spPr>
        <p:txBody>
          <a:bodyPr>
            <a:noAutofit/>
          </a:bodyPr>
          <a:lstStyle/>
          <a:p>
            <a:pPr eaLnBrk="1" hangingPunct="1"/>
            <a:r>
              <a:rPr lang="en-US" altLang="en-US" sz="3200" dirty="0"/>
              <a:t>Domestic vs. international diversification</a:t>
            </a:r>
          </a:p>
        </p:txBody>
      </p:sp>
      <p:sp>
        <p:nvSpPr>
          <p:cNvPr id="10243" name="Line 3"/>
          <p:cNvSpPr>
            <a:spLocks noChangeShapeType="1"/>
          </p:cNvSpPr>
          <p:nvPr/>
        </p:nvSpPr>
        <p:spPr bwMode="auto">
          <a:xfrm flipV="1">
            <a:off x="1778000" y="2003425"/>
            <a:ext cx="0" cy="37814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103236" tIns="51618" rIns="103236" bIns="51618"/>
          <a:lstStyle/>
          <a:p>
            <a:endParaRPr lang="en-US"/>
          </a:p>
        </p:txBody>
      </p:sp>
      <p:sp>
        <p:nvSpPr>
          <p:cNvPr id="10244" name="Line 4"/>
          <p:cNvSpPr>
            <a:spLocks noChangeShapeType="1"/>
          </p:cNvSpPr>
          <p:nvPr/>
        </p:nvSpPr>
        <p:spPr bwMode="auto">
          <a:xfrm flipV="1">
            <a:off x="1778000" y="5784850"/>
            <a:ext cx="5757863"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103236" tIns="51618" rIns="103236" bIns="51618"/>
          <a:lstStyle/>
          <a:p>
            <a:endParaRPr lang="en-US"/>
          </a:p>
        </p:txBody>
      </p:sp>
      <p:sp>
        <p:nvSpPr>
          <p:cNvPr id="795653" name="Line 5"/>
          <p:cNvSpPr>
            <a:spLocks noChangeShapeType="1"/>
          </p:cNvSpPr>
          <p:nvPr/>
        </p:nvSpPr>
        <p:spPr bwMode="auto">
          <a:xfrm flipV="1">
            <a:off x="1778000" y="5257800"/>
            <a:ext cx="5418138" cy="0"/>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103236" tIns="51618" rIns="103236" bIns="51618"/>
          <a:lstStyle/>
          <a:p>
            <a:endParaRPr lang="en-US"/>
          </a:p>
        </p:txBody>
      </p:sp>
      <p:sp>
        <p:nvSpPr>
          <p:cNvPr id="795654" name="Line 6"/>
          <p:cNvSpPr>
            <a:spLocks noChangeShapeType="1"/>
          </p:cNvSpPr>
          <p:nvPr/>
        </p:nvSpPr>
        <p:spPr bwMode="auto">
          <a:xfrm flipV="1">
            <a:off x="1778000" y="4641850"/>
            <a:ext cx="5418138" cy="0"/>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103236" tIns="51618" rIns="103236" bIns="51618"/>
          <a:lstStyle/>
          <a:p>
            <a:endParaRPr lang="en-US"/>
          </a:p>
        </p:txBody>
      </p:sp>
      <p:sp>
        <p:nvSpPr>
          <p:cNvPr id="795655" name="Line 7"/>
          <p:cNvSpPr>
            <a:spLocks noChangeShapeType="1"/>
          </p:cNvSpPr>
          <p:nvPr/>
        </p:nvSpPr>
        <p:spPr bwMode="auto">
          <a:xfrm flipV="1">
            <a:off x="1905000" y="3781425"/>
            <a:ext cx="5418138" cy="0"/>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103236" tIns="51618" rIns="103236" bIns="51618"/>
          <a:lstStyle/>
          <a:p>
            <a:endParaRPr lang="en-US"/>
          </a:p>
        </p:txBody>
      </p:sp>
      <p:sp>
        <p:nvSpPr>
          <p:cNvPr id="795656" name="Text Box 8"/>
          <p:cNvSpPr txBox="1">
            <a:spLocks noChangeArrowheads="1"/>
          </p:cNvSpPr>
          <p:nvPr/>
        </p:nvSpPr>
        <p:spPr bwMode="auto">
          <a:xfrm>
            <a:off x="846138" y="3498850"/>
            <a:ext cx="847725"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700" dirty="0">
                <a:solidFill>
                  <a:srgbClr val="FFFFFF"/>
                </a:solidFill>
                <a:latin typeface="Times New Roman" pitchFamily="18" charset="0"/>
              </a:rPr>
              <a:t>0.44</a:t>
            </a:r>
          </a:p>
        </p:txBody>
      </p:sp>
      <p:sp>
        <p:nvSpPr>
          <p:cNvPr id="795657" name="Text Box 9"/>
          <p:cNvSpPr txBox="1">
            <a:spLocks noChangeArrowheads="1"/>
          </p:cNvSpPr>
          <p:nvPr/>
        </p:nvSpPr>
        <p:spPr bwMode="auto">
          <a:xfrm>
            <a:off x="846138" y="4378325"/>
            <a:ext cx="847725"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700" dirty="0">
                <a:solidFill>
                  <a:srgbClr val="FFFFFF"/>
                </a:solidFill>
                <a:latin typeface="Times New Roman" pitchFamily="18" charset="0"/>
              </a:rPr>
              <a:t>0.27</a:t>
            </a:r>
          </a:p>
        </p:txBody>
      </p:sp>
      <p:sp>
        <p:nvSpPr>
          <p:cNvPr id="795658" name="Text Box 10"/>
          <p:cNvSpPr txBox="1">
            <a:spLocks noChangeArrowheads="1"/>
          </p:cNvSpPr>
          <p:nvPr/>
        </p:nvSpPr>
        <p:spPr bwMode="auto">
          <a:xfrm>
            <a:off x="846138" y="4992688"/>
            <a:ext cx="847725" cy="52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700" dirty="0">
                <a:solidFill>
                  <a:srgbClr val="FFFFFF"/>
                </a:solidFill>
                <a:latin typeface="Times New Roman" pitchFamily="18" charset="0"/>
              </a:rPr>
              <a:t>0.12</a:t>
            </a:r>
          </a:p>
        </p:txBody>
      </p:sp>
      <p:sp>
        <p:nvSpPr>
          <p:cNvPr id="10251" name="Text Box 11"/>
          <p:cNvSpPr txBox="1">
            <a:spLocks noChangeArrowheads="1"/>
          </p:cNvSpPr>
          <p:nvPr/>
        </p:nvSpPr>
        <p:spPr bwMode="auto">
          <a:xfrm rot="-5400000">
            <a:off x="-773906" y="3194844"/>
            <a:ext cx="290195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700" dirty="0">
                <a:solidFill>
                  <a:schemeClr val="bg1"/>
                </a:solidFill>
                <a:latin typeface="Times New Roman" pitchFamily="18" charset="0"/>
              </a:rPr>
              <a:t>Portfolio Risk (%</a:t>
            </a:r>
            <a:r>
              <a:rPr lang="en-US" altLang="en-US" sz="2700" dirty="0">
                <a:latin typeface="Times New Roman" pitchFamily="18" charset="0"/>
              </a:rPr>
              <a:t>)</a:t>
            </a:r>
          </a:p>
        </p:txBody>
      </p:sp>
      <p:sp>
        <p:nvSpPr>
          <p:cNvPr id="10252" name="Text Box 12"/>
          <p:cNvSpPr txBox="1">
            <a:spLocks noChangeArrowheads="1"/>
          </p:cNvSpPr>
          <p:nvPr/>
        </p:nvSpPr>
        <p:spPr bwMode="auto">
          <a:xfrm>
            <a:off x="7239000" y="5562600"/>
            <a:ext cx="1439863"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dirty="0">
                <a:solidFill>
                  <a:srgbClr val="FFFFFF"/>
                </a:solidFill>
                <a:latin typeface="Times New Roman" pitchFamily="18" charset="0"/>
              </a:rPr>
              <a:t>Number of Stocks</a:t>
            </a:r>
          </a:p>
        </p:txBody>
      </p:sp>
      <p:sp>
        <p:nvSpPr>
          <p:cNvPr id="10253" name="Text Box 13"/>
          <p:cNvSpPr txBox="1">
            <a:spLocks noChangeArrowheads="1"/>
          </p:cNvSpPr>
          <p:nvPr/>
        </p:nvSpPr>
        <p:spPr bwMode="auto">
          <a:xfrm>
            <a:off x="1608138" y="5784850"/>
            <a:ext cx="5757862"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700" dirty="0">
                <a:latin typeface="Times New Roman" pitchFamily="18" charset="0"/>
              </a:rPr>
              <a:t>	   </a:t>
            </a:r>
            <a:r>
              <a:rPr lang="en-US" altLang="en-US" sz="2700" dirty="0">
                <a:solidFill>
                  <a:srgbClr val="FFFFFF"/>
                </a:solidFill>
                <a:latin typeface="Times New Roman" pitchFamily="18" charset="0"/>
              </a:rPr>
              <a:t>10	 20  	30	    40	 50</a:t>
            </a:r>
          </a:p>
        </p:txBody>
      </p:sp>
      <p:sp>
        <p:nvSpPr>
          <p:cNvPr id="795662" name="Arc 14"/>
          <p:cNvSpPr>
            <a:spLocks/>
          </p:cNvSpPr>
          <p:nvPr/>
        </p:nvSpPr>
        <p:spPr bwMode="auto">
          <a:xfrm rot="10800000">
            <a:off x="1778000" y="2174875"/>
            <a:ext cx="5334000" cy="3079750"/>
          </a:xfrm>
          <a:custGeom>
            <a:avLst/>
            <a:gdLst>
              <a:gd name="T0" fmla="*/ 0 w 21600"/>
              <a:gd name="T1" fmla="*/ 0 h 21625"/>
              <a:gd name="T2" fmla="*/ 2147483647 w 21600"/>
              <a:gd name="T3" fmla="*/ 2147483647 h 21625"/>
              <a:gd name="T4" fmla="*/ 0 w 21600"/>
              <a:gd name="T5" fmla="*/ 2147483647 h 21625"/>
              <a:gd name="T6" fmla="*/ 0 60000 65536"/>
              <a:gd name="T7" fmla="*/ 0 60000 65536"/>
              <a:gd name="T8" fmla="*/ 0 60000 65536"/>
              <a:gd name="T9" fmla="*/ 0 w 21600"/>
              <a:gd name="T10" fmla="*/ 0 h 21625"/>
              <a:gd name="T11" fmla="*/ 21600 w 21600"/>
              <a:gd name="T12" fmla="*/ 21625 h 21625"/>
            </a:gdLst>
            <a:ahLst/>
            <a:cxnLst>
              <a:cxn ang="T6">
                <a:pos x="T0" y="T1"/>
              </a:cxn>
              <a:cxn ang="T7">
                <a:pos x="T2" y="T3"/>
              </a:cxn>
              <a:cxn ang="T8">
                <a:pos x="T4" y="T5"/>
              </a:cxn>
            </a:cxnLst>
            <a:rect l="T9" t="T10" r="T11" b="T12"/>
            <a:pathLst>
              <a:path w="21600" h="21625" fill="none" extrusionOk="0">
                <a:moveTo>
                  <a:pt x="-1" y="0"/>
                </a:moveTo>
                <a:cubicBezTo>
                  <a:pt x="11929" y="0"/>
                  <a:pt x="21600" y="9670"/>
                  <a:pt x="21600" y="21600"/>
                </a:cubicBezTo>
                <a:cubicBezTo>
                  <a:pt x="21600" y="21608"/>
                  <a:pt x="21599" y="21616"/>
                  <a:pt x="21599" y="21624"/>
                </a:cubicBezTo>
              </a:path>
              <a:path w="21600" h="21625" stroke="0" extrusionOk="0">
                <a:moveTo>
                  <a:pt x="-1" y="0"/>
                </a:moveTo>
                <a:cubicBezTo>
                  <a:pt x="11929" y="0"/>
                  <a:pt x="21600" y="9670"/>
                  <a:pt x="21600" y="21600"/>
                </a:cubicBezTo>
                <a:cubicBezTo>
                  <a:pt x="21600" y="21608"/>
                  <a:pt x="21599" y="21616"/>
                  <a:pt x="21599" y="21624"/>
                </a:cubicBezTo>
                <a:lnTo>
                  <a:pt x="0" y="21600"/>
                </a:lnTo>
                <a:lnTo>
                  <a:pt x="-1" y="0"/>
                </a:lnTo>
                <a:close/>
              </a:path>
            </a:pathLst>
          </a:custGeom>
          <a:noFill/>
          <a:ln w="28575">
            <a:solidFill>
              <a:srgbClr val="CC3300"/>
            </a:solidFill>
            <a:round/>
            <a:headEnd/>
            <a:tailEnd/>
          </a:ln>
          <a:extLst>
            <a:ext uri="{909E8E84-426E-40dd-AFC4-6F175D3DCCD1}">
              <a14:hiddenFill xmlns="" xmlns:a14="http://schemas.microsoft.com/office/drawing/2010/main">
                <a:solidFill>
                  <a:srgbClr val="FFFFFF"/>
                </a:solidFill>
              </a14:hiddenFill>
            </a:ext>
          </a:extLst>
        </p:spPr>
        <p:txBody>
          <a:bodyPr wrap="none" lIns="103236" tIns="51618" rIns="103236" bIns="51618" anchor="ctr"/>
          <a:lstStyle/>
          <a:p>
            <a:endParaRPr lang="en-US"/>
          </a:p>
        </p:txBody>
      </p:sp>
      <p:sp>
        <p:nvSpPr>
          <p:cNvPr id="795663" name="Arc 15"/>
          <p:cNvSpPr>
            <a:spLocks/>
          </p:cNvSpPr>
          <p:nvPr/>
        </p:nvSpPr>
        <p:spPr bwMode="auto">
          <a:xfrm rot="10800000">
            <a:off x="1778000" y="2092325"/>
            <a:ext cx="5249863" cy="2549525"/>
          </a:xfrm>
          <a:custGeom>
            <a:avLst/>
            <a:gdLst>
              <a:gd name="T0" fmla="*/ 0 w 21600"/>
              <a:gd name="T1" fmla="*/ 0 h 22040"/>
              <a:gd name="T2" fmla="*/ 2147483647 w 21600"/>
              <a:gd name="T3" fmla="*/ 2147483647 h 22040"/>
              <a:gd name="T4" fmla="*/ 0 w 21600"/>
              <a:gd name="T5" fmla="*/ 2147483647 h 22040"/>
              <a:gd name="T6" fmla="*/ 0 60000 65536"/>
              <a:gd name="T7" fmla="*/ 0 60000 65536"/>
              <a:gd name="T8" fmla="*/ 0 60000 65536"/>
              <a:gd name="T9" fmla="*/ 0 w 21600"/>
              <a:gd name="T10" fmla="*/ 0 h 22040"/>
              <a:gd name="T11" fmla="*/ 21600 w 21600"/>
              <a:gd name="T12" fmla="*/ 22040 h 22040"/>
            </a:gdLst>
            <a:ahLst/>
            <a:cxnLst>
              <a:cxn ang="T6">
                <a:pos x="T0" y="T1"/>
              </a:cxn>
              <a:cxn ang="T7">
                <a:pos x="T2" y="T3"/>
              </a:cxn>
              <a:cxn ang="T8">
                <a:pos x="T4" y="T5"/>
              </a:cxn>
            </a:cxnLst>
            <a:rect l="T9" t="T10" r="T11" b="T12"/>
            <a:pathLst>
              <a:path w="21600" h="22040" fill="none" extrusionOk="0">
                <a:moveTo>
                  <a:pt x="-1" y="0"/>
                </a:moveTo>
                <a:cubicBezTo>
                  <a:pt x="11929" y="0"/>
                  <a:pt x="21600" y="9670"/>
                  <a:pt x="21600" y="21600"/>
                </a:cubicBezTo>
                <a:cubicBezTo>
                  <a:pt x="21600" y="21746"/>
                  <a:pt x="21598" y="21893"/>
                  <a:pt x="21595" y="22039"/>
                </a:cubicBezTo>
              </a:path>
              <a:path w="21600" h="22040" stroke="0" extrusionOk="0">
                <a:moveTo>
                  <a:pt x="-1" y="0"/>
                </a:moveTo>
                <a:cubicBezTo>
                  <a:pt x="11929" y="0"/>
                  <a:pt x="21600" y="9670"/>
                  <a:pt x="21600" y="21600"/>
                </a:cubicBezTo>
                <a:cubicBezTo>
                  <a:pt x="21600" y="21746"/>
                  <a:pt x="21598" y="21893"/>
                  <a:pt x="21595" y="22039"/>
                </a:cubicBezTo>
                <a:lnTo>
                  <a:pt x="0" y="21600"/>
                </a:lnTo>
                <a:lnTo>
                  <a:pt x="-1" y="0"/>
                </a:lnTo>
                <a:close/>
              </a:path>
            </a:pathLst>
          </a:custGeom>
          <a:noFill/>
          <a:ln w="28575">
            <a:solidFill>
              <a:srgbClr val="000099"/>
            </a:solidFill>
            <a:round/>
            <a:headEnd/>
            <a:tailEnd/>
          </a:ln>
          <a:extLst>
            <a:ext uri="{909E8E84-426E-40dd-AFC4-6F175D3DCCD1}">
              <a14:hiddenFill xmlns="" xmlns:a14="http://schemas.microsoft.com/office/drawing/2010/main">
                <a:solidFill>
                  <a:srgbClr val="FFFFFF"/>
                </a:solidFill>
              </a14:hiddenFill>
            </a:ext>
          </a:extLst>
        </p:spPr>
        <p:txBody>
          <a:bodyPr wrap="none" lIns="103236" tIns="51618" rIns="103236" bIns="51618" anchor="ctr"/>
          <a:lstStyle/>
          <a:p>
            <a:endParaRPr lang="en-US"/>
          </a:p>
        </p:txBody>
      </p:sp>
      <p:sp>
        <p:nvSpPr>
          <p:cNvPr id="795664" name="Arc 16"/>
          <p:cNvSpPr>
            <a:spLocks/>
          </p:cNvSpPr>
          <p:nvPr/>
        </p:nvSpPr>
        <p:spPr bwMode="auto">
          <a:xfrm rot="10800000">
            <a:off x="1778000" y="2109788"/>
            <a:ext cx="4656138" cy="1671637"/>
          </a:xfrm>
          <a:custGeom>
            <a:avLst/>
            <a:gdLst>
              <a:gd name="T0" fmla="*/ 0 w 21600"/>
              <a:gd name="T1" fmla="*/ 0 h 22040"/>
              <a:gd name="T2" fmla="*/ 2147483647 w 21600"/>
              <a:gd name="T3" fmla="*/ 2147483647 h 22040"/>
              <a:gd name="T4" fmla="*/ 0 w 21600"/>
              <a:gd name="T5" fmla="*/ 2147483647 h 22040"/>
              <a:gd name="T6" fmla="*/ 0 60000 65536"/>
              <a:gd name="T7" fmla="*/ 0 60000 65536"/>
              <a:gd name="T8" fmla="*/ 0 60000 65536"/>
              <a:gd name="T9" fmla="*/ 0 w 21600"/>
              <a:gd name="T10" fmla="*/ 0 h 22040"/>
              <a:gd name="T11" fmla="*/ 21600 w 21600"/>
              <a:gd name="T12" fmla="*/ 22040 h 22040"/>
            </a:gdLst>
            <a:ahLst/>
            <a:cxnLst>
              <a:cxn ang="T6">
                <a:pos x="T0" y="T1"/>
              </a:cxn>
              <a:cxn ang="T7">
                <a:pos x="T2" y="T3"/>
              </a:cxn>
              <a:cxn ang="T8">
                <a:pos x="T4" y="T5"/>
              </a:cxn>
            </a:cxnLst>
            <a:rect l="T9" t="T10" r="T11" b="T12"/>
            <a:pathLst>
              <a:path w="21600" h="22040" fill="none" extrusionOk="0">
                <a:moveTo>
                  <a:pt x="-1" y="0"/>
                </a:moveTo>
                <a:cubicBezTo>
                  <a:pt x="11929" y="0"/>
                  <a:pt x="21600" y="9670"/>
                  <a:pt x="21600" y="21600"/>
                </a:cubicBezTo>
                <a:cubicBezTo>
                  <a:pt x="21600" y="21746"/>
                  <a:pt x="21598" y="21893"/>
                  <a:pt x="21595" y="22039"/>
                </a:cubicBezTo>
              </a:path>
              <a:path w="21600" h="22040" stroke="0" extrusionOk="0">
                <a:moveTo>
                  <a:pt x="-1" y="0"/>
                </a:moveTo>
                <a:cubicBezTo>
                  <a:pt x="11929" y="0"/>
                  <a:pt x="21600" y="9670"/>
                  <a:pt x="21600" y="21600"/>
                </a:cubicBezTo>
                <a:cubicBezTo>
                  <a:pt x="21600" y="21746"/>
                  <a:pt x="21598" y="21893"/>
                  <a:pt x="21595" y="22039"/>
                </a:cubicBezTo>
                <a:lnTo>
                  <a:pt x="0" y="21600"/>
                </a:lnTo>
                <a:lnTo>
                  <a:pt x="-1" y="0"/>
                </a:lnTo>
                <a:close/>
              </a:path>
            </a:pathLst>
          </a:custGeom>
          <a:noFill/>
          <a:ln w="28575">
            <a:solidFill>
              <a:srgbClr val="006600"/>
            </a:solidFill>
            <a:round/>
            <a:headEnd/>
            <a:tailEnd/>
          </a:ln>
          <a:extLst>
            <a:ext uri="{909E8E84-426E-40dd-AFC4-6F175D3DCCD1}">
              <a14:hiddenFill xmlns="" xmlns:a14="http://schemas.microsoft.com/office/drawing/2010/main">
                <a:solidFill>
                  <a:srgbClr val="FFFFFF"/>
                </a:solidFill>
              </a14:hiddenFill>
            </a:ext>
          </a:extLst>
        </p:spPr>
        <p:txBody>
          <a:bodyPr wrap="none" lIns="103236" tIns="51618" rIns="103236" bIns="51618" anchor="ctr"/>
          <a:lstStyle/>
          <a:p>
            <a:endParaRPr lang="en-US"/>
          </a:p>
        </p:txBody>
      </p:sp>
      <p:sp>
        <p:nvSpPr>
          <p:cNvPr id="795665" name="Text Box 17"/>
          <p:cNvSpPr txBox="1">
            <a:spLocks noChangeArrowheads="1"/>
          </p:cNvSpPr>
          <p:nvPr/>
        </p:nvSpPr>
        <p:spPr bwMode="auto">
          <a:xfrm>
            <a:off x="5334000" y="3733800"/>
            <a:ext cx="2286000"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700">
                <a:solidFill>
                  <a:srgbClr val="006600"/>
                </a:solidFill>
                <a:latin typeface="Times New Roman" pitchFamily="18" charset="0"/>
              </a:rPr>
              <a:t>Swiss stocks</a:t>
            </a:r>
          </a:p>
        </p:txBody>
      </p:sp>
      <p:sp>
        <p:nvSpPr>
          <p:cNvPr id="795666" name="Text Box 18"/>
          <p:cNvSpPr txBox="1">
            <a:spLocks noChangeArrowheads="1"/>
          </p:cNvSpPr>
          <p:nvPr/>
        </p:nvSpPr>
        <p:spPr bwMode="auto">
          <a:xfrm>
            <a:off x="5486400" y="4572000"/>
            <a:ext cx="2286000"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700">
                <a:solidFill>
                  <a:srgbClr val="000099"/>
                </a:solidFill>
                <a:latin typeface="Times New Roman" pitchFamily="18" charset="0"/>
              </a:rPr>
              <a:t>U.S. stocks</a:t>
            </a:r>
          </a:p>
        </p:txBody>
      </p:sp>
      <p:sp>
        <p:nvSpPr>
          <p:cNvPr id="795667" name="Text Box 19"/>
          <p:cNvSpPr txBox="1">
            <a:spLocks noChangeArrowheads="1"/>
          </p:cNvSpPr>
          <p:nvPr/>
        </p:nvSpPr>
        <p:spPr bwMode="auto">
          <a:xfrm>
            <a:off x="4343400" y="5181600"/>
            <a:ext cx="3133725"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700">
                <a:solidFill>
                  <a:srgbClr val="CC3300"/>
                </a:solidFill>
                <a:latin typeface="Times New Roman" pitchFamily="18" charset="0"/>
              </a:rPr>
              <a:t>International stocks</a:t>
            </a:r>
          </a:p>
        </p:txBody>
      </p:sp>
      <p:sp>
        <p:nvSpPr>
          <p:cNvPr id="795668" name="Text Box 20"/>
          <p:cNvSpPr txBox="1">
            <a:spLocks noChangeArrowheads="1"/>
          </p:cNvSpPr>
          <p:nvPr/>
        </p:nvSpPr>
        <p:spPr bwMode="auto">
          <a:xfrm>
            <a:off x="1989138" y="1670050"/>
            <a:ext cx="6773862"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dirty="0">
                <a:solidFill>
                  <a:srgbClr val="FFFFFF"/>
                </a:solidFill>
                <a:latin typeface="Times New Roman" pitchFamily="18" charset="0"/>
              </a:rPr>
              <a:t>When fully diversified, an international portfolio can be less than half as risky as a purely U.S. portfolio.</a:t>
            </a:r>
          </a:p>
        </p:txBody>
      </p:sp>
      <p:sp>
        <p:nvSpPr>
          <p:cNvPr id="795669" name="Text Box 21"/>
          <p:cNvSpPr txBox="1">
            <a:spLocks noChangeArrowheads="1"/>
          </p:cNvSpPr>
          <p:nvPr/>
        </p:nvSpPr>
        <p:spPr bwMode="auto">
          <a:xfrm>
            <a:off x="2582863" y="2532063"/>
            <a:ext cx="6223000"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2300" dirty="0">
                <a:solidFill>
                  <a:srgbClr val="FFFFFF"/>
                </a:solidFill>
                <a:latin typeface="Times New Roman" pitchFamily="18" charset="0"/>
              </a:rPr>
              <a:t>A fully diversified international portfolio is only 12 percent as risky as holding a single security.</a:t>
            </a:r>
          </a:p>
        </p:txBody>
      </p:sp>
      <p:sp>
        <p:nvSpPr>
          <p:cNvPr id="26"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3632038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5664"/>
                                        </p:tgtEl>
                                        <p:attrNameLst>
                                          <p:attrName>style.visibility</p:attrName>
                                        </p:attrNameLst>
                                      </p:cBhvr>
                                      <p:to>
                                        <p:strVal val="visible"/>
                                      </p:to>
                                    </p:set>
                                    <p:animEffect transition="in" filter="wipe(left)">
                                      <p:cBhvr>
                                        <p:cTn id="7" dur="500"/>
                                        <p:tgtEl>
                                          <p:spTgt spid="79566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795665"/>
                                        </p:tgtEl>
                                        <p:attrNameLst>
                                          <p:attrName>style.visibility</p:attrName>
                                        </p:attrNameLst>
                                      </p:cBhvr>
                                      <p:to>
                                        <p:strVal val="visible"/>
                                      </p:to>
                                    </p:set>
                                  </p:childTnLst>
                                </p:cTn>
                              </p:par>
                            </p:childTnLst>
                          </p:cTn>
                        </p:par>
                        <p:par>
                          <p:cTn id="11" fill="hold" nodeType="afterGroup">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795655"/>
                                        </p:tgtEl>
                                        <p:attrNameLst>
                                          <p:attrName>style.visibility</p:attrName>
                                        </p:attrNameLst>
                                      </p:cBhvr>
                                      <p:to>
                                        <p:strVal val="visible"/>
                                      </p:to>
                                    </p:set>
                                    <p:animEffect transition="in" filter="wipe(right)">
                                      <p:cBhvr>
                                        <p:cTn id="14" dur="500"/>
                                        <p:tgtEl>
                                          <p:spTgt spid="795655"/>
                                        </p:tgtEl>
                                      </p:cBhvr>
                                    </p:animEffec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79565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5663"/>
                                        </p:tgtEl>
                                        <p:attrNameLst>
                                          <p:attrName>style.visibility</p:attrName>
                                        </p:attrNameLst>
                                      </p:cBhvr>
                                      <p:to>
                                        <p:strVal val="visible"/>
                                      </p:to>
                                    </p:set>
                                    <p:animEffect transition="in" filter="wipe(left)">
                                      <p:cBhvr>
                                        <p:cTn id="22" dur="500"/>
                                        <p:tgtEl>
                                          <p:spTgt spid="795663"/>
                                        </p:tgtEl>
                                      </p:cBhvr>
                                    </p:animEffec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795666"/>
                                        </p:tgtEl>
                                        <p:attrNameLst>
                                          <p:attrName>style.visibility</p:attrName>
                                        </p:attrNameLst>
                                      </p:cBhvr>
                                      <p:to>
                                        <p:strVal val="visible"/>
                                      </p:to>
                                    </p:set>
                                  </p:childTnLst>
                                </p:cTn>
                              </p:par>
                            </p:childTnLst>
                          </p:cTn>
                        </p:par>
                        <p:par>
                          <p:cTn id="26" fill="hold" nodeType="afterGroup">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795654"/>
                                        </p:tgtEl>
                                        <p:attrNameLst>
                                          <p:attrName>style.visibility</p:attrName>
                                        </p:attrNameLst>
                                      </p:cBhvr>
                                      <p:to>
                                        <p:strVal val="visible"/>
                                      </p:to>
                                    </p:set>
                                    <p:animEffect transition="in" filter="wipe(right)">
                                      <p:cBhvr>
                                        <p:cTn id="29" dur="500"/>
                                        <p:tgtEl>
                                          <p:spTgt spid="795654"/>
                                        </p:tgtEl>
                                      </p:cBhvr>
                                    </p:animEffect>
                                  </p:childTnLst>
                                </p:cTn>
                              </p:par>
                            </p:childTnLst>
                          </p:cTn>
                        </p:par>
                        <p:par>
                          <p:cTn id="30" fill="hold" nodeType="afterGroup">
                            <p:stCondLst>
                              <p:cond delay="1500"/>
                            </p:stCondLst>
                            <p:childTnLst>
                              <p:par>
                                <p:cTn id="31" presetID="1" presetClass="entr" presetSubtype="0" fill="hold" grpId="0" nodeType="afterEffect">
                                  <p:stCondLst>
                                    <p:cond delay="0"/>
                                  </p:stCondLst>
                                  <p:childTnLst>
                                    <p:set>
                                      <p:cBhvr>
                                        <p:cTn id="32" dur="1" fill="hold">
                                          <p:stCondLst>
                                            <p:cond delay="499"/>
                                          </p:stCondLst>
                                        </p:cTn>
                                        <p:tgtEl>
                                          <p:spTgt spid="79565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95662"/>
                                        </p:tgtEl>
                                        <p:attrNameLst>
                                          <p:attrName>style.visibility</p:attrName>
                                        </p:attrNameLst>
                                      </p:cBhvr>
                                      <p:to>
                                        <p:strVal val="visible"/>
                                      </p:to>
                                    </p:set>
                                    <p:animEffect transition="in" filter="wipe(left)">
                                      <p:cBhvr>
                                        <p:cTn id="37" dur="500"/>
                                        <p:tgtEl>
                                          <p:spTgt spid="795662"/>
                                        </p:tgtEl>
                                      </p:cBhvr>
                                    </p:animEffect>
                                  </p:childTnLst>
                                </p:cTn>
                              </p:par>
                            </p:childTnLst>
                          </p:cTn>
                        </p:par>
                        <p:par>
                          <p:cTn id="38" fill="hold" nodeType="afterGroup">
                            <p:stCondLst>
                              <p:cond delay="500"/>
                            </p:stCondLst>
                            <p:childTnLst>
                              <p:par>
                                <p:cTn id="39" presetID="1" presetClass="entr" presetSubtype="0" fill="hold" grpId="0" nodeType="afterEffect">
                                  <p:stCondLst>
                                    <p:cond delay="0"/>
                                  </p:stCondLst>
                                  <p:childTnLst>
                                    <p:set>
                                      <p:cBhvr>
                                        <p:cTn id="40" dur="1" fill="hold">
                                          <p:stCondLst>
                                            <p:cond delay="499"/>
                                          </p:stCondLst>
                                        </p:cTn>
                                        <p:tgtEl>
                                          <p:spTgt spid="795667"/>
                                        </p:tgtEl>
                                        <p:attrNameLst>
                                          <p:attrName>style.visibility</p:attrName>
                                        </p:attrNameLst>
                                      </p:cBhvr>
                                      <p:to>
                                        <p:strVal val="visible"/>
                                      </p:to>
                                    </p:set>
                                  </p:childTnLst>
                                </p:cTn>
                              </p:par>
                            </p:childTnLst>
                          </p:cTn>
                        </p:par>
                        <p:par>
                          <p:cTn id="41" fill="hold" nodeType="afterGroup">
                            <p:stCondLst>
                              <p:cond delay="1000"/>
                            </p:stCondLst>
                            <p:childTnLst>
                              <p:par>
                                <p:cTn id="42" presetID="22" presetClass="entr" presetSubtype="2" fill="hold" grpId="0" nodeType="afterEffect">
                                  <p:stCondLst>
                                    <p:cond delay="0"/>
                                  </p:stCondLst>
                                  <p:childTnLst>
                                    <p:set>
                                      <p:cBhvr>
                                        <p:cTn id="43" dur="1" fill="hold">
                                          <p:stCondLst>
                                            <p:cond delay="0"/>
                                          </p:stCondLst>
                                        </p:cTn>
                                        <p:tgtEl>
                                          <p:spTgt spid="795653"/>
                                        </p:tgtEl>
                                        <p:attrNameLst>
                                          <p:attrName>style.visibility</p:attrName>
                                        </p:attrNameLst>
                                      </p:cBhvr>
                                      <p:to>
                                        <p:strVal val="visible"/>
                                      </p:to>
                                    </p:set>
                                    <p:animEffect transition="in" filter="wipe(right)">
                                      <p:cBhvr>
                                        <p:cTn id="44" dur="500"/>
                                        <p:tgtEl>
                                          <p:spTgt spid="795653"/>
                                        </p:tgtEl>
                                      </p:cBhvr>
                                    </p:animEffect>
                                  </p:childTnLst>
                                </p:cTn>
                              </p:par>
                            </p:childTnLst>
                          </p:cTn>
                        </p:par>
                        <p:par>
                          <p:cTn id="45" fill="hold" nodeType="afterGroup">
                            <p:stCondLst>
                              <p:cond delay="1500"/>
                            </p:stCondLst>
                            <p:childTnLst>
                              <p:par>
                                <p:cTn id="46" presetID="1" presetClass="entr" presetSubtype="0" fill="hold" grpId="0" nodeType="afterEffect">
                                  <p:stCondLst>
                                    <p:cond delay="0"/>
                                  </p:stCondLst>
                                  <p:childTnLst>
                                    <p:set>
                                      <p:cBhvr>
                                        <p:cTn id="47" dur="1" fill="hold">
                                          <p:stCondLst>
                                            <p:cond delay="499"/>
                                          </p:stCondLst>
                                        </p:cTn>
                                        <p:tgtEl>
                                          <p:spTgt spid="795658"/>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795668"/>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795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3" grpId="0" animBg="1"/>
      <p:bldP spid="795654" grpId="0" animBg="1"/>
      <p:bldP spid="795655" grpId="0" animBg="1"/>
      <p:bldP spid="795656" grpId="0" autoUpdateAnimBg="0"/>
      <p:bldP spid="795657" grpId="0" autoUpdateAnimBg="0"/>
      <p:bldP spid="795658" grpId="0" autoUpdateAnimBg="0"/>
      <p:bldP spid="795662" grpId="0" animBg="1"/>
      <p:bldP spid="795663" grpId="0" animBg="1"/>
      <p:bldP spid="795664" grpId="0" animBg="1"/>
      <p:bldP spid="795665" grpId="0" autoUpdateAnimBg="0"/>
      <p:bldP spid="795666" grpId="0" autoUpdateAnimBg="0"/>
      <p:bldP spid="795667" grpId="0" autoUpdateAnimBg="0"/>
      <p:bldP spid="795668" grpId="0" autoUpdateAnimBg="0"/>
      <p:bldP spid="79566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altLang="en-US" dirty="0"/>
              <a:t>Bearer bonds vs. registered bonds</a:t>
            </a:r>
          </a:p>
        </p:txBody>
      </p:sp>
      <p:sp>
        <p:nvSpPr>
          <p:cNvPr id="12291" name="Rectangle 3"/>
          <p:cNvSpPr>
            <a:spLocks noGrp="1" noChangeArrowheads="1"/>
          </p:cNvSpPr>
          <p:nvPr>
            <p:ph idx="1"/>
          </p:nvPr>
        </p:nvSpPr>
        <p:spPr/>
        <p:txBody>
          <a:bodyPr>
            <a:normAutofit fontScale="92500" lnSpcReduction="20000"/>
          </a:bodyPr>
          <a:lstStyle/>
          <a:p>
            <a:pPr eaLnBrk="1" hangingPunct="1"/>
            <a:r>
              <a:rPr lang="en-US" altLang="en-US" sz="2400" dirty="0"/>
              <a:t>Bearer bonds are bonds with no registered owner. As such they offer </a:t>
            </a:r>
            <a:r>
              <a:rPr lang="en-US" altLang="en-US" sz="2400" dirty="0">
                <a:solidFill>
                  <a:srgbClr val="FF0000"/>
                </a:solidFill>
              </a:rPr>
              <a:t>anonymity</a:t>
            </a:r>
            <a:r>
              <a:rPr lang="en-US" altLang="en-US" sz="2400" dirty="0"/>
              <a:t>, but they also offer the same risk of loss as currency.</a:t>
            </a:r>
          </a:p>
          <a:p>
            <a:pPr eaLnBrk="1" hangingPunct="1"/>
            <a:r>
              <a:rPr lang="en-US" altLang="en-US" sz="2400" dirty="0">
                <a:solidFill>
                  <a:srgbClr val="FF0000"/>
                </a:solidFill>
              </a:rPr>
              <a:t>Eurobonds</a:t>
            </a:r>
            <a:r>
              <a:rPr lang="en-US" altLang="en-US" sz="2400" dirty="0"/>
              <a:t> are usually </a:t>
            </a:r>
            <a:r>
              <a:rPr lang="en-US" altLang="en-US" sz="2400" dirty="0">
                <a:solidFill>
                  <a:srgbClr val="FF0000"/>
                </a:solidFill>
              </a:rPr>
              <a:t>bearer</a:t>
            </a:r>
            <a:r>
              <a:rPr lang="en-US" altLang="en-US" sz="2400" dirty="0"/>
              <a:t> bonds.</a:t>
            </a:r>
          </a:p>
          <a:p>
            <a:pPr eaLnBrk="1" hangingPunct="1"/>
            <a:r>
              <a:rPr lang="en-US" altLang="en-US" sz="2400" dirty="0"/>
              <a:t>Registered bonds are bonds where the owner’s name is registered with the issuer.</a:t>
            </a:r>
          </a:p>
          <a:p>
            <a:pPr eaLnBrk="1" hangingPunct="1"/>
            <a:r>
              <a:rPr lang="en-US" altLang="en-US" sz="2400" dirty="0"/>
              <a:t>U.S. security laws require Yankee bonds and U.S. corporate bonds sold to U.S. citizens to be registered.</a:t>
            </a:r>
          </a:p>
          <a:p>
            <a:r>
              <a:rPr lang="en-US" sz="2400" dirty="0"/>
              <a:t>A Yankee bond is a bond issued by a foreign entity, but is issued and traded in the United States and denominated in U.S. dollars; a Yankee bond is a type of foreign bond. </a:t>
            </a:r>
          </a:p>
          <a:p>
            <a:endParaRPr lang="en-US" sz="2400" dirty="0"/>
          </a:p>
          <a:p>
            <a:pPr marL="0" indent="0">
              <a:buNone/>
            </a:pPr>
            <a:endParaRPr lang="en-US" sz="2400" dirty="0"/>
          </a:p>
        </p:txBody>
      </p:sp>
      <p:sp>
        <p:nvSpPr>
          <p:cNvPr id="5" name="Rectangle 6"/>
          <p:cNvSpPr>
            <a:spLocks noChangeArrowheads="1"/>
          </p:cNvSpPr>
          <p:nvPr/>
        </p:nvSpPr>
        <p:spPr bwMode="auto">
          <a:xfrm>
            <a:off x="8534400" y="6553200"/>
            <a:ext cx="609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350414652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a:t>National security registrations</a:t>
            </a:r>
          </a:p>
        </p:txBody>
      </p:sp>
      <p:sp>
        <p:nvSpPr>
          <p:cNvPr id="13315" name="Rectangle 3"/>
          <p:cNvSpPr>
            <a:spLocks noGrp="1" noChangeArrowheads="1"/>
          </p:cNvSpPr>
          <p:nvPr>
            <p:ph idx="1"/>
          </p:nvPr>
        </p:nvSpPr>
        <p:spPr/>
        <p:txBody>
          <a:bodyPr>
            <a:normAutofit fontScale="92500" lnSpcReduction="10000"/>
          </a:bodyPr>
          <a:lstStyle/>
          <a:p>
            <a:pPr eaLnBrk="1" hangingPunct="1"/>
            <a:r>
              <a:rPr lang="en-US" altLang="en-US" sz="2800" dirty="0"/>
              <a:t>Yankee bonds must meet the requirements of the SEC, just like U.S. domestic bonds.</a:t>
            </a:r>
          </a:p>
          <a:p>
            <a:pPr eaLnBrk="1" hangingPunct="1"/>
            <a:r>
              <a:rPr lang="en-US" altLang="en-US" sz="2800" dirty="0"/>
              <a:t>Many borrowers find this level of regulation burdensome and prefer to raise U.S. dollars in the Eurobond market.</a:t>
            </a:r>
          </a:p>
          <a:p>
            <a:pPr eaLnBrk="1" hangingPunct="1"/>
            <a:r>
              <a:rPr lang="en-US" altLang="en-US" sz="2800" dirty="0"/>
              <a:t>Eurobonds sold in the primary market in the United States may not be sold to U.S. citizens.</a:t>
            </a:r>
          </a:p>
          <a:p>
            <a:pPr eaLnBrk="1" hangingPunct="1"/>
            <a:r>
              <a:rPr lang="en-US" altLang="en-US" sz="2800" dirty="0"/>
              <a:t>Of course, a U.S. citizen could buy a Eurobond on the secondary market.</a:t>
            </a:r>
          </a:p>
        </p:txBody>
      </p:sp>
      <p:sp>
        <p:nvSpPr>
          <p:cNvPr id="5" name="Rectangle 6"/>
          <p:cNvSpPr>
            <a:spLocks noChangeArrowheads="1"/>
          </p:cNvSpPr>
          <p:nvPr/>
        </p:nvSpPr>
        <p:spPr bwMode="auto">
          <a:xfrm>
            <a:off x="8534400" y="6553200"/>
            <a:ext cx="609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86228727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a:t>Global bonds</a:t>
            </a:r>
          </a:p>
        </p:txBody>
      </p:sp>
      <p:sp>
        <p:nvSpPr>
          <p:cNvPr id="16387" name="Rectangle 3"/>
          <p:cNvSpPr>
            <a:spLocks noGrp="1" noChangeArrowheads="1"/>
          </p:cNvSpPr>
          <p:nvPr>
            <p:ph idx="1"/>
          </p:nvPr>
        </p:nvSpPr>
        <p:spPr/>
        <p:txBody>
          <a:bodyPr/>
          <a:lstStyle/>
          <a:p>
            <a:pPr eaLnBrk="1" hangingPunct="1"/>
            <a:r>
              <a:rPr lang="en-US" altLang="en-US" sz="2800" dirty="0"/>
              <a:t>A global bond is a very large international  bond offering by a single borrower that is simultaneously sold in North America, Europe, and Asia.</a:t>
            </a:r>
          </a:p>
          <a:p>
            <a:pPr lvl="1" eaLnBrk="1" hangingPunct="1"/>
            <a:r>
              <a:rPr lang="en-US" altLang="en-US" sz="2400" dirty="0"/>
              <a:t>Global bond issues were first offered in 1989.</a:t>
            </a:r>
          </a:p>
          <a:p>
            <a:pPr eaLnBrk="1" hangingPunct="1"/>
            <a:r>
              <a:rPr lang="en-US" altLang="en-US" sz="2800" dirty="0"/>
              <a:t>Global bonds denominated in U.S. dollars and issued by U.S. corporations trade as Eurobonds overseas and domestic bonds in the U.S.</a:t>
            </a:r>
          </a:p>
        </p:txBody>
      </p:sp>
      <p:sp>
        <p:nvSpPr>
          <p:cNvPr id="5" name="Rectangle 6"/>
          <p:cNvSpPr>
            <a:spLocks noChangeArrowheads="1"/>
          </p:cNvSpPr>
          <p:nvPr/>
        </p:nvSpPr>
        <p:spPr bwMode="auto">
          <a:xfrm>
            <a:off x="8534400" y="6553200"/>
            <a:ext cx="609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335707932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a:t>Dual-currency bonds</a:t>
            </a:r>
          </a:p>
        </p:txBody>
      </p:sp>
      <p:sp>
        <p:nvSpPr>
          <p:cNvPr id="25603" name="Rectangle 3"/>
          <p:cNvSpPr>
            <a:spLocks noGrp="1" noChangeArrowheads="1"/>
          </p:cNvSpPr>
          <p:nvPr>
            <p:ph idx="1"/>
          </p:nvPr>
        </p:nvSpPr>
        <p:spPr>
          <a:xfrm>
            <a:off x="779463" y="1828800"/>
            <a:ext cx="7583487" cy="3184525"/>
          </a:xfrm>
        </p:spPr>
        <p:txBody>
          <a:bodyPr>
            <a:normAutofit fontScale="92500"/>
          </a:bodyPr>
          <a:lstStyle/>
          <a:p>
            <a:pPr eaLnBrk="1" hangingPunct="1"/>
            <a:r>
              <a:rPr lang="en-US" altLang="en-US" sz="2800" dirty="0"/>
              <a:t>A straight fixed-rate bond with interest paid in one currency and principal in another currency.</a:t>
            </a:r>
          </a:p>
          <a:p>
            <a:pPr eaLnBrk="1" hangingPunct="1"/>
            <a:r>
              <a:rPr lang="en-US" altLang="en-US" sz="2800" dirty="0"/>
              <a:t>Japanese firms have been big issuers, with coupons in yen and principal in dollars.</a:t>
            </a:r>
          </a:p>
          <a:p>
            <a:pPr eaLnBrk="1" hangingPunct="1"/>
            <a:r>
              <a:rPr lang="en-US" altLang="en-US" sz="2800" dirty="0"/>
              <a:t>Can be a good option for an MNC financing a foreign subsidiary.</a:t>
            </a:r>
          </a:p>
        </p:txBody>
      </p:sp>
      <p:grpSp>
        <p:nvGrpSpPr>
          <p:cNvPr id="25604" name="Group 23"/>
          <p:cNvGrpSpPr>
            <a:grpSpLocks/>
          </p:cNvGrpSpPr>
          <p:nvPr/>
        </p:nvGrpSpPr>
        <p:grpSpPr bwMode="auto">
          <a:xfrm>
            <a:off x="1227138" y="5013325"/>
            <a:ext cx="6696075" cy="1420813"/>
            <a:chOff x="696" y="2649"/>
            <a:chExt cx="3796" cy="776"/>
          </a:xfrm>
        </p:grpSpPr>
        <p:sp>
          <p:nvSpPr>
            <p:cNvPr id="25606" name="Line 4"/>
            <p:cNvSpPr>
              <a:spLocks noChangeShapeType="1"/>
            </p:cNvSpPr>
            <p:nvPr/>
          </p:nvSpPr>
          <p:spPr bwMode="auto">
            <a:xfrm>
              <a:off x="864" y="3003"/>
              <a:ext cx="212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25607" name="Line 5"/>
            <p:cNvSpPr>
              <a:spLocks noChangeShapeType="1"/>
            </p:cNvSpPr>
            <p:nvPr/>
          </p:nvSpPr>
          <p:spPr bwMode="auto">
            <a:xfrm>
              <a:off x="3480" y="3003"/>
              <a:ext cx="84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25608" name="Line 6"/>
            <p:cNvSpPr>
              <a:spLocks noChangeShapeType="1"/>
            </p:cNvSpPr>
            <p:nvPr/>
          </p:nvSpPr>
          <p:spPr bwMode="auto">
            <a:xfrm rot="-5400000">
              <a:off x="766" y="3003"/>
              <a:ext cx="18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25609" name="Line 7"/>
            <p:cNvSpPr>
              <a:spLocks noChangeShapeType="1"/>
            </p:cNvSpPr>
            <p:nvPr/>
          </p:nvSpPr>
          <p:spPr bwMode="auto">
            <a:xfrm rot="-5400000">
              <a:off x="1350" y="3003"/>
              <a:ext cx="18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25610" name="Line 8"/>
            <p:cNvSpPr>
              <a:spLocks noChangeShapeType="1"/>
            </p:cNvSpPr>
            <p:nvPr/>
          </p:nvSpPr>
          <p:spPr bwMode="auto">
            <a:xfrm rot="-5400000">
              <a:off x="1918" y="3003"/>
              <a:ext cx="18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25611" name="Line 9"/>
            <p:cNvSpPr>
              <a:spLocks noChangeShapeType="1"/>
            </p:cNvSpPr>
            <p:nvPr/>
          </p:nvSpPr>
          <p:spPr bwMode="auto">
            <a:xfrm rot="-5400000">
              <a:off x="2486" y="3003"/>
              <a:ext cx="18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25612" name="Line 10"/>
            <p:cNvSpPr>
              <a:spLocks noChangeShapeType="1"/>
            </p:cNvSpPr>
            <p:nvPr/>
          </p:nvSpPr>
          <p:spPr bwMode="auto">
            <a:xfrm rot="-5400000">
              <a:off x="4230" y="3003"/>
              <a:ext cx="18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25613" name="Line 11"/>
            <p:cNvSpPr>
              <a:spLocks noChangeShapeType="1"/>
            </p:cNvSpPr>
            <p:nvPr/>
          </p:nvSpPr>
          <p:spPr bwMode="auto">
            <a:xfrm rot="-5400000">
              <a:off x="3638" y="3003"/>
              <a:ext cx="18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25614" name="Text Box 12"/>
            <p:cNvSpPr txBox="1">
              <a:spLocks noChangeArrowheads="1"/>
            </p:cNvSpPr>
            <p:nvPr/>
          </p:nvSpPr>
          <p:spPr bwMode="auto">
            <a:xfrm>
              <a:off x="696" y="3137"/>
              <a:ext cx="3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a:solidFill>
                    <a:schemeClr val="bg1"/>
                  </a:solidFill>
                  <a:latin typeface="Times New Roman" pitchFamily="18" charset="0"/>
                </a:rPr>
                <a:t>0</a:t>
              </a:r>
            </a:p>
          </p:txBody>
        </p:sp>
        <p:sp>
          <p:nvSpPr>
            <p:cNvPr id="25615" name="Text Box 13"/>
            <p:cNvSpPr txBox="1">
              <a:spLocks noChangeArrowheads="1"/>
            </p:cNvSpPr>
            <p:nvPr/>
          </p:nvSpPr>
          <p:spPr bwMode="auto">
            <a:xfrm>
              <a:off x="1276" y="3137"/>
              <a:ext cx="3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a:solidFill>
                    <a:schemeClr val="bg1"/>
                  </a:solidFill>
                  <a:latin typeface="Times New Roman" pitchFamily="18" charset="0"/>
                </a:rPr>
                <a:t>1</a:t>
              </a:r>
            </a:p>
          </p:txBody>
        </p:sp>
        <p:sp>
          <p:nvSpPr>
            <p:cNvPr id="25616" name="Text Box 14"/>
            <p:cNvSpPr txBox="1">
              <a:spLocks noChangeArrowheads="1"/>
            </p:cNvSpPr>
            <p:nvPr/>
          </p:nvSpPr>
          <p:spPr bwMode="auto">
            <a:xfrm>
              <a:off x="1844" y="3137"/>
              <a:ext cx="3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a:solidFill>
                    <a:schemeClr val="bg1"/>
                  </a:solidFill>
                  <a:latin typeface="Times New Roman" pitchFamily="18" charset="0"/>
                </a:rPr>
                <a:t>3</a:t>
              </a:r>
            </a:p>
          </p:txBody>
        </p:sp>
        <p:sp>
          <p:nvSpPr>
            <p:cNvPr id="25617" name="Text Box 15"/>
            <p:cNvSpPr txBox="1">
              <a:spLocks noChangeArrowheads="1"/>
            </p:cNvSpPr>
            <p:nvPr/>
          </p:nvSpPr>
          <p:spPr bwMode="auto">
            <a:xfrm>
              <a:off x="2412" y="3137"/>
              <a:ext cx="3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a:solidFill>
                    <a:schemeClr val="bg1"/>
                  </a:solidFill>
                  <a:latin typeface="Times New Roman" pitchFamily="18" charset="0"/>
                </a:rPr>
                <a:t>4</a:t>
              </a:r>
            </a:p>
          </p:txBody>
        </p:sp>
        <p:sp>
          <p:nvSpPr>
            <p:cNvPr id="25618" name="Text Box 16"/>
            <p:cNvSpPr txBox="1">
              <a:spLocks noChangeArrowheads="1"/>
            </p:cNvSpPr>
            <p:nvPr/>
          </p:nvSpPr>
          <p:spPr bwMode="auto">
            <a:xfrm>
              <a:off x="4156" y="3137"/>
              <a:ext cx="3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a:solidFill>
                    <a:schemeClr val="bg1"/>
                  </a:solidFill>
                  <a:latin typeface="Times New Roman" pitchFamily="18" charset="0"/>
                </a:rPr>
                <a:t>N</a:t>
              </a:r>
            </a:p>
          </p:txBody>
        </p:sp>
        <p:sp>
          <p:nvSpPr>
            <p:cNvPr id="25619" name="Text Box 17"/>
            <p:cNvSpPr txBox="1">
              <a:spLocks noChangeArrowheads="1"/>
            </p:cNvSpPr>
            <p:nvPr/>
          </p:nvSpPr>
          <p:spPr bwMode="auto">
            <a:xfrm>
              <a:off x="3464" y="3137"/>
              <a:ext cx="55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a:solidFill>
                    <a:schemeClr val="bg1"/>
                  </a:solidFill>
                  <a:latin typeface="Times New Roman" pitchFamily="18" charset="0"/>
                </a:rPr>
                <a:t>N – 1</a:t>
              </a:r>
            </a:p>
          </p:txBody>
        </p:sp>
        <p:sp>
          <p:nvSpPr>
            <p:cNvPr id="25620" name="Text Box 18"/>
            <p:cNvSpPr txBox="1">
              <a:spLocks noChangeArrowheads="1"/>
            </p:cNvSpPr>
            <p:nvPr/>
          </p:nvSpPr>
          <p:spPr bwMode="auto">
            <a:xfrm>
              <a:off x="1276" y="2649"/>
              <a:ext cx="3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a:solidFill>
                    <a:schemeClr val="bg1"/>
                  </a:solidFill>
                  <a:latin typeface="Times New Roman" pitchFamily="18" charset="0"/>
                  <a:cs typeface="Times New Roman" pitchFamily="18" charset="0"/>
                </a:rPr>
                <a:t>¥</a:t>
              </a:r>
            </a:p>
          </p:txBody>
        </p:sp>
        <p:sp>
          <p:nvSpPr>
            <p:cNvPr id="25621" name="Text Box 19"/>
            <p:cNvSpPr txBox="1">
              <a:spLocks noChangeArrowheads="1"/>
            </p:cNvSpPr>
            <p:nvPr/>
          </p:nvSpPr>
          <p:spPr bwMode="auto">
            <a:xfrm>
              <a:off x="1844" y="2649"/>
              <a:ext cx="3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a:solidFill>
                    <a:schemeClr val="bg1"/>
                  </a:solidFill>
                  <a:latin typeface="Times New Roman" pitchFamily="18" charset="0"/>
                </a:rPr>
                <a:t>¥</a:t>
              </a:r>
            </a:p>
          </p:txBody>
        </p:sp>
        <p:sp>
          <p:nvSpPr>
            <p:cNvPr id="25622" name="Text Box 20"/>
            <p:cNvSpPr txBox="1">
              <a:spLocks noChangeArrowheads="1"/>
            </p:cNvSpPr>
            <p:nvPr/>
          </p:nvSpPr>
          <p:spPr bwMode="auto">
            <a:xfrm>
              <a:off x="2412" y="2649"/>
              <a:ext cx="3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a:solidFill>
                    <a:schemeClr val="bg1"/>
                  </a:solidFill>
                  <a:latin typeface="Times New Roman" pitchFamily="18" charset="0"/>
                </a:rPr>
                <a:t>¥</a:t>
              </a:r>
            </a:p>
          </p:txBody>
        </p:sp>
        <p:sp>
          <p:nvSpPr>
            <p:cNvPr id="25623" name="Text Box 21"/>
            <p:cNvSpPr txBox="1">
              <a:spLocks noChangeArrowheads="1"/>
            </p:cNvSpPr>
            <p:nvPr/>
          </p:nvSpPr>
          <p:spPr bwMode="auto">
            <a:xfrm>
              <a:off x="4156" y="2649"/>
              <a:ext cx="3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a:solidFill>
                    <a:schemeClr val="bg1"/>
                  </a:solidFill>
                  <a:latin typeface="Times New Roman" pitchFamily="18" charset="0"/>
                </a:rPr>
                <a:t>$</a:t>
              </a:r>
            </a:p>
          </p:txBody>
        </p:sp>
        <p:sp>
          <p:nvSpPr>
            <p:cNvPr id="25624" name="Text Box 22"/>
            <p:cNvSpPr txBox="1">
              <a:spLocks noChangeArrowheads="1"/>
            </p:cNvSpPr>
            <p:nvPr/>
          </p:nvSpPr>
          <p:spPr bwMode="auto">
            <a:xfrm>
              <a:off x="3464" y="2649"/>
              <a:ext cx="55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a:solidFill>
                    <a:schemeClr val="bg1"/>
                  </a:solidFill>
                  <a:latin typeface="Times New Roman" pitchFamily="18" charset="0"/>
                </a:rPr>
                <a:t>¥</a:t>
              </a:r>
            </a:p>
          </p:txBody>
        </p:sp>
      </p:grpSp>
    </p:spTree>
    <p:extLst>
      <p:ext uri="{BB962C8B-B14F-4D97-AF65-F5344CB8AC3E}">
        <p14:creationId xmlns:p14="http://schemas.microsoft.com/office/powerpoint/2010/main" val="261505636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Sovereign bond</a:t>
            </a:r>
          </a:p>
        </p:txBody>
      </p:sp>
      <p:sp>
        <p:nvSpPr>
          <p:cNvPr id="3" name="Content Placeholder 2"/>
          <p:cNvSpPr>
            <a:spLocks noGrp="1"/>
          </p:cNvSpPr>
          <p:nvPr>
            <p:ph idx="1"/>
          </p:nvPr>
        </p:nvSpPr>
        <p:spPr>
          <a:xfrm>
            <a:off x="779463" y="1828799"/>
            <a:ext cx="7583487" cy="4751417"/>
          </a:xfrm>
        </p:spPr>
        <p:txBody>
          <a:bodyPr>
            <a:normAutofit lnSpcReduction="10000"/>
          </a:bodyPr>
          <a:lstStyle/>
          <a:p>
            <a:r>
              <a:rPr lang="en-US" dirty="0"/>
              <a:t>Sovereign bond: a debt security issued by a national government.</a:t>
            </a:r>
          </a:p>
          <a:p>
            <a:r>
              <a:rPr lang="en-US" dirty="0"/>
              <a:t>Sovereign bonds can be denominated in a foreign currency or the government’s home currency.</a:t>
            </a:r>
          </a:p>
          <a:p>
            <a:r>
              <a:rPr lang="en-US" dirty="0"/>
              <a:t>A sovereign government controls its own affairs and thus cannot be obliged to pay back its debt (unless the lending countries are willing to use the force).</a:t>
            </a:r>
          </a:p>
          <a:p>
            <a:r>
              <a:rPr lang="en-US" dirty="0"/>
              <a:t>There exits </a:t>
            </a:r>
            <a:r>
              <a:rPr lang="en-US" dirty="0">
                <a:solidFill>
                  <a:srgbClr val="FF0000"/>
                </a:solidFill>
              </a:rPr>
              <a:t>no international court </a:t>
            </a:r>
            <a:r>
              <a:rPr lang="en-US" dirty="0"/>
              <a:t>to enforce the payment either.  So there is no international version of Chapter 11.</a:t>
            </a:r>
          </a:p>
          <a:p>
            <a:r>
              <a:rPr lang="en-US" dirty="0"/>
              <a:t>When a government defaults, it will be excluded from further credit.  So a default is usually the last resort.</a:t>
            </a:r>
          </a:p>
          <a:p>
            <a:endParaRPr lang="en-US" dirty="0"/>
          </a:p>
        </p:txBody>
      </p:sp>
    </p:spTree>
    <p:extLst>
      <p:ext uri="{BB962C8B-B14F-4D97-AF65-F5344CB8AC3E}">
        <p14:creationId xmlns:p14="http://schemas.microsoft.com/office/powerpoint/2010/main" val="1303679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8167911" cy="1044388"/>
          </a:xfrm>
        </p:spPr>
        <p:txBody>
          <a:bodyPr/>
          <a:lstStyle/>
          <a:p>
            <a:r>
              <a:rPr lang="en-US" sz="3200" dirty="0"/>
              <a:t>Argentina default + bondholders’ holdout</a:t>
            </a:r>
          </a:p>
        </p:txBody>
      </p:sp>
      <p:sp>
        <p:nvSpPr>
          <p:cNvPr id="3" name="Content Placeholder 2"/>
          <p:cNvSpPr>
            <a:spLocks noGrp="1"/>
          </p:cNvSpPr>
          <p:nvPr>
            <p:ph idx="1"/>
          </p:nvPr>
        </p:nvSpPr>
        <p:spPr/>
        <p:txBody>
          <a:bodyPr>
            <a:normAutofit fontScale="92500" lnSpcReduction="10000"/>
          </a:bodyPr>
          <a:lstStyle/>
          <a:p>
            <a:r>
              <a:rPr lang="en-US" dirty="0"/>
              <a:t>“Argentina defaulted on a record $95 billion in 2001, disrupting international credit markets and setting up bitter fights with its disappointed creditors. About 92 percent of bondholders agreed to exchange their debt for new bonds, at a discount of about 70 percent, in restructurings in 2005 and 2010.”</a:t>
            </a:r>
          </a:p>
          <a:p>
            <a:r>
              <a:rPr lang="en-US" dirty="0"/>
              <a:t>“Argentina can go ahead with a planned $15 billion bond sale to pay off holdout creditors from a 2001 default, ending more than a decade of litigation over repayment of the debt that kept South America’s second-biggest economy out of international credit markets.”</a:t>
            </a:r>
          </a:p>
          <a:p>
            <a:r>
              <a:rPr lang="en-US" dirty="0"/>
              <a:t>Bloomberg, 04/13/2016</a:t>
            </a:r>
          </a:p>
        </p:txBody>
      </p:sp>
    </p:spTree>
    <p:extLst>
      <p:ext uri="{BB962C8B-B14F-4D97-AF65-F5344CB8AC3E}">
        <p14:creationId xmlns:p14="http://schemas.microsoft.com/office/powerpoint/2010/main" val="3874102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3600" dirty="0"/>
              <a:t>Credit ratings</a:t>
            </a:r>
          </a:p>
        </p:txBody>
      </p:sp>
      <p:sp>
        <p:nvSpPr>
          <p:cNvPr id="30723" name="Rectangle 3"/>
          <p:cNvSpPr>
            <a:spLocks noGrp="1" noChangeArrowheads="1"/>
          </p:cNvSpPr>
          <p:nvPr>
            <p:ph idx="1"/>
          </p:nvPr>
        </p:nvSpPr>
        <p:spPr>
          <a:xfrm>
            <a:off x="779463" y="1828799"/>
            <a:ext cx="7583487" cy="4481565"/>
          </a:xfrm>
        </p:spPr>
        <p:txBody>
          <a:bodyPr>
            <a:normAutofit fontScale="85000" lnSpcReduction="20000"/>
          </a:bodyPr>
          <a:lstStyle/>
          <a:p>
            <a:pPr eaLnBrk="1" hangingPunct="1"/>
            <a:r>
              <a:rPr lang="en-US" altLang="en-US" sz="2400" dirty="0"/>
              <a:t>Fitch, Moody’s, and Standard &amp; Poor’s sell credit rating analysis.</a:t>
            </a:r>
          </a:p>
          <a:p>
            <a:pPr eaLnBrk="1" hangingPunct="1"/>
            <a:r>
              <a:rPr lang="en-US" altLang="en-US" sz="2400" dirty="0"/>
              <a:t>Focus on </a:t>
            </a:r>
            <a:r>
              <a:rPr lang="en-US" altLang="en-US" sz="2400" dirty="0">
                <a:solidFill>
                  <a:srgbClr val="FF0000"/>
                </a:solidFill>
              </a:rPr>
              <a:t>default risk</a:t>
            </a:r>
            <a:r>
              <a:rPr lang="en-US" altLang="en-US" sz="2400" dirty="0"/>
              <a:t>, not exchange rate risk.</a:t>
            </a:r>
          </a:p>
          <a:p>
            <a:pPr eaLnBrk="1" hangingPunct="1"/>
            <a:r>
              <a:rPr lang="en-US" altLang="en-US" sz="2400" dirty="0"/>
              <a:t>Assessing sovereign debt focuses on </a:t>
            </a:r>
            <a:r>
              <a:rPr lang="en-US" altLang="en-US" sz="2400" dirty="0">
                <a:solidFill>
                  <a:srgbClr val="FF0000"/>
                </a:solidFill>
              </a:rPr>
              <a:t>political risk </a:t>
            </a:r>
            <a:r>
              <a:rPr lang="en-US" altLang="en-US" sz="2400" dirty="0"/>
              <a:t>and </a:t>
            </a:r>
            <a:r>
              <a:rPr lang="en-US" altLang="en-US" sz="2400" dirty="0">
                <a:solidFill>
                  <a:srgbClr val="FF0000"/>
                </a:solidFill>
              </a:rPr>
              <a:t>economic risk</a:t>
            </a:r>
            <a:r>
              <a:rPr lang="en-US" altLang="en-US" sz="2400" dirty="0"/>
              <a:t>.</a:t>
            </a:r>
          </a:p>
          <a:p>
            <a:r>
              <a:rPr lang="en-US" sz="2400" dirty="0"/>
              <a:t>“Ratings company cuts Brazil's grade by two steps to Ba2 (junk),” Bloomberg, 02/24/2016.</a:t>
            </a:r>
          </a:p>
          <a:p>
            <a:r>
              <a:rPr lang="en-US" altLang="en-US" sz="2400" dirty="0"/>
              <a:t>Brazil 10-year government note had a yield of about 6.7% vs. U.S. 10-year T-note yield of &lt;2%.</a:t>
            </a:r>
          </a:p>
          <a:p>
            <a:r>
              <a:rPr lang="en-US" altLang="en-US" sz="2400" dirty="0"/>
              <a:t>04/2020: Brazil credit rating BB-.</a:t>
            </a:r>
          </a:p>
          <a:p>
            <a:r>
              <a:rPr lang="en-US" altLang="en-US" sz="2400" dirty="0"/>
              <a:t>04/2021: Brazil 10-year government bond yield 9.07%.</a:t>
            </a:r>
          </a:p>
        </p:txBody>
      </p:sp>
      <p:sp>
        <p:nvSpPr>
          <p:cNvPr id="5" name="Rectangle 6"/>
          <p:cNvSpPr>
            <a:spLocks noChangeArrowheads="1"/>
          </p:cNvSpPr>
          <p:nvPr/>
        </p:nvSpPr>
        <p:spPr bwMode="auto">
          <a:xfrm>
            <a:off x="8534400" y="6553200"/>
            <a:ext cx="609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301600178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a:t>Eurobond market structure</a:t>
            </a:r>
          </a:p>
        </p:txBody>
      </p:sp>
      <p:sp>
        <p:nvSpPr>
          <p:cNvPr id="31747" name="Rectangle 3"/>
          <p:cNvSpPr>
            <a:spLocks noGrp="1" noChangeArrowheads="1"/>
          </p:cNvSpPr>
          <p:nvPr>
            <p:ph idx="1"/>
          </p:nvPr>
        </p:nvSpPr>
        <p:spPr>
          <a:xfrm>
            <a:off x="779463" y="1828800"/>
            <a:ext cx="7583487" cy="4724400"/>
          </a:xfrm>
        </p:spPr>
        <p:txBody>
          <a:bodyPr>
            <a:normAutofit/>
          </a:bodyPr>
          <a:lstStyle/>
          <a:p>
            <a:pPr eaLnBrk="1" hangingPunct="1"/>
            <a:r>
              <a:rPr lang="en-US" altLang="en-US" sz="2400" dirty="0"/>
              <a:t>Primary market</a:t>
            </a:r>
          </a:p>
          <a:p>
            <a:pPr lvl="1" eaLnBrk="1" hangingPunct="1"/>
            <a:r>
              <a:rPr lang="en-US" altLang="en-US" sz="2000" dirty="0"/>
              <a:t>Very similar to U.S. underwriting: intermediated by an underwriting syndicate of investment banks.</a:t>
            </a:r>
          </a:p>
          <a:p>
            <a:pPr eaLnBrk="1" hangingPunct="1"/>
            <a:r>
              <a:rPr lang="en-US" altLang="en-US" sz="2400" dirty="0"/>
              <a:t>Secondary market</a:t>
            </a:r>
          </a:p>
          <a:p>
            <a:pPr lvl="1" eaLnBrk="1" hangingPunct="1"/>
            <a:r>
              <a:rPr lang="en-US" altLang="en-US" sz="2000" dirty="0">
                <a:solidFill>
                  <a:srgbClr val="FF0000"/>
                </a:solidFill>
              </a:rPr>
              <a:t>OTC</a:t>
            </a:r>
            <a:r>
              <a:rPr lang="en-US" altLang="en-US" sz="2000" dirty="0"/>
              <a:t> market centered in </a:t>
            </a:r>
            <a:r>
              <a:rPr lang="en-US" altLang="en-US" sz="2000" dirty="0">
                <a:solidFill>
                  <a:srgbClr val="FF0000"/>
                </a:solidFill>
              </a:rPr>
              <a:t>London</a:t>
            </a:r>
            <a:r>
              <a:rPr lang="en-US" altLang="en-US" sz="2000" dirty="0"/>
              <a:t>. </a:t>
            </a:r>
          </a:p>
          <a:p>
            <a:pPr lvl="2" eaLnBrk="1" hangingPunct="1"/>
            <a:r>
              <a:rPr lang="en-US" altLang="en-US" sz="1800" dirty="0"/>
              <a:t>Comprised of market makers as well as brokers.</a:t>
            </a:r>
          </a:p>
          <a:p>
            <a:pPr marL="577850" lvl="2" indent="0" eaLnBrk="1" hangingPunct="1">
              <a:buNone/>
            </a:pPr>
            <a:endParaRPr lang="en-US" altLang="en-US" sz="1800" dirty="0"/>
          </a:p>
          <a:p>
            <a:pPr marL="282575" lvl="1" indent="0" eaLnBrk="1" hangingPunct="1">
              <a:buNone/>
            </a:pPr>
            <a:endParaRPr lang="en-US" altLang="en-US" sz="2000" dirty="0"/>
          </a:p>
          <a:p>
            <a:pPr marL="0" indent="0" eaLnBrk="1" hangingPunct="1">
              <a:buNone/>
            </a:pPr>
            <a:endParaRPr lang="en-US" altLang="en-US" sz="2400" dirty="0"/>
          </a:p>
        </p:txBody>
      </p:sp>
      <p:sp>
        <p:nvSpPr>
          <p:cNvPr id="5" name="Rectangle 6"/>
          <p:cNvSpPr>
            <a:spLocks noChangeArrowheads="1"/>
          </p:cNvSpPr>
          <p:nvPr/>
        </p:nvSpPr>
        <p:spPr bwMode="auto">
          <a:xfrm>
            <a:off x="8534400" y="6553200"/>
            <a:ext cx="609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30165850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79463" y="381000"/>
            <a:ext cx="7583487" cy="802285"/>
          </a:xfrm>
        </p:spPr>
        <p:txBody>
          <a:bodyPr>
            <a:normAutofit/>
          </a:bodyPr>
          <a:lstStyle/>
          <a:p>
            <a:pPr eaLnBrk="1" hangingPunct="1"/>
            <a:r>
              <a:rPr lang="en-US" altLang="en-US" dirty="0"/>
              <a:t>Eurobond: primary market</a:t>
            </a:r>
          </a:p>
        </p:txBody>
      </p:sp>
      <p:sp>
        <p:nvSpPr>
          <p:cNvPr id="33795" name="Rectangle 3"/>
          <p:cNvSpPr>
            <a:spLocks noGrp="1" noChangeArrowheads="1"/>
          </p:cNvSpPr>
          <p:nvPr>
            <p:ph idx="1"/>
          </p:nvPr>
        </p:nvSpPr>
        <p:spPr>
          <a:xfrm>
            <a:off x="779463" y="1298727"/>
            <a:ext cx="7583487" cy="5772119"/>
          </a:xfrm>
        </p:spPr>
        <p:txBody>
          <a:bodyPr>
            <a:normAutofit fontScale="92500" lnSpcReduction="10000"/>
          </a:bodyPr>
          <a:lstStyle/>
          <a:p>
            <a:pPr eaLnBrk="1" hangingPunct="1">
              <a:lnSpc>
                <a:spcPct val="110000"/>
              </a:lnSpc>
            </a:pPr>
            <a:r>
              <a:rPr lang="en-US" altLang="en-US" sz="2600" dirty="0"/>
              <a:t>A borrower desiring to raise funds by issuing Eurobonds to the investing public will contact an investment banker and ask it to serve as the lead manager of an underwriting syndicate that will bring the bonds to market. </a:t>
            </a:r>
          </a:p>
          <a:p>
            <a:pPr eaLnBrk="1" hangingPunct="1">
              <a:lnSpc>
                <a:spcPct val="110000"/>
              </a:lnSpc>
            </a:pPr>
            <a:r>
              <a:rPr lang="en-US" altLang="en-US" sz="2600" dirty="0"/>
              <a:t>The underwriting syndicate is a group of investment banks, merchant banks, and the merchant banking arms of commercial banks that specialize in some phase of a public issuance. </a:t>
            </a:r>
          </a:p>
          <a:p>
            <a:pPr eaLnBrk="1" hangingPunct="1">
              <a:lnSpc>
                <a:spcPct val="110000"/>
              </a:lnSpc>
            </a:pPr>
            <a:r>
              <a:rPr lang="en-US" altLang="en-US" sz="2600" dirty="0"/>
              <a:t>The lead manager will sometimes invite co-managers to form a managing group to help negotiate terms with the borrower, ascertain market conditions, and manage the issuance.</a:t>
            </a:r>
          </a:p>
        </p:txBody>
      </p:sp>
      <p:sp>
        <p:nvSpPr>
          <p:cNvPr id="5" name="Rectangle 6"/>
          <p:cNvSpPr>
            <a:spLocks noChangeArrowheads="1"/>
          </p:cNvSpPr>
          <p:nvPr/>
        </p:nvSpPr>
        <p:spPr bwMode="auto">
          <a:xfrm>
            <a:off x="8534400" y="6553200"/>
            <a:ext cx="609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60231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n-US" altLang="en-US" dirty="0"/>
              <a:t>Eurobond: primary market</a:t>
            </a:r>
          </a:p>
        </p:txBody>
      </p:sp>
      <p:sp>
        <p:nvSpPr>
          <p:cNvPr id="34819" name="Rectangle 3"/>
          <p:cNvSpPr>
            <a:spLocks noGrp="1" noChangeArrowheads="1"/>
          </p:cNvSpPr>
          <p:nvPr>
            <p:ph idx="1"/>
          </p:nvPr>
        </p:nvSpPr>
        <p:spPr/>
        <p:txBody>
          <a:bodyPr>
            <a:normAutofit fontScale="92500"/>
          </a:bodyPr>
          <a:lstStyle/>
          <a:p>
            <a:pPr eaLnBrk="1" hangingPunct="1"/>
            <a:r>
              <a:rPr lang="en-US" altLang="en-US" sz="2600" dirty="0"/>
              <a:t>The managing group, along with other banks, will serve as underwriters for the issue.  They will commit their own capital to buy the issue from the borrower at a discount from the issue price. </a:t>
            </a:r>
          </a:p>
          <a:p>
            <a:pPr lvl="1" eaLnBrk="1" hangingPunct="1"/>
            <a:r>
              <a:rPr lang="en-US" altLang="en-US" sz="2400" dirty="0"/>
              <a:t>The discount, or underwriting </a:t>
            </a:r>
            <a:r>
              <a:rPr lang="en-US" altLang="en-US" sz="2400" dirty="0">
                <a:solidFill>
                  <a:srgbClr val="FF0000"/>
                </a:solidFill>
              </a:rPr>
              <a:t>spread</a:t>
            </a:r>
            <a:r>
              <a:rPr lang="en-US" altLang="en-US" sz="2400" dirty="0"/>
              <a:t>, was typically in the 2 percent range; it is about 1% today. Meanwhile, the spread averages about 1 percent for domestic issues. </a:t>
            </a:r>
          </a:p>
          <a:p>
            <a:pPr lvl="1" eaLnBrk="1" hangingPunct="1"/>
            <a:r>
              <a:rPr lang="en-US" altLang="en-US" sz="2400" dirty="0"/>
              <a:t>Most of the underwriters, along with other banks, will be part of a selling group that sells the bonds to the investing public.</a:t>
            </a:r>
          </a:p>
          <a:p>
            <a:pPr eaLnBrk="1" hangingPunct="1"/>
            <a:endParaRPr lang="en-US" altLang="en-US" sz="2600" dirty="0"/>
          </a:p>
        </p:txBody>
      </p:sp>
      <p:sp>
        <p:nvSpPr>
          <p:cNvPr id="5" name="Rectangle 6"/>
          <p:cNvSpPr>
            <a:spLocks noChangeArrowheads="1"/>
          </p:cNvSpPr>
          <p:nvPr/>
        </p:nvSpPr>
        <p:spPr bwMode="auto">
          <a:xfrm>
            <a:off x="8534400" y="6553200"/>
            <a:ext cx="609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44928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0"/>
            <a:ext cx="8229600" cy="1143000"/>
          </a:xfrm>
        </p:spPr>
        <p:txBody>
          <a:bodyPr>
            <a:noAutofit/>
          </a:bodyPr>
          <a:lstStyle/>
          <a:p>
            <a:pPr eaLnBrk="1" hangingPunct="1"/>
            <a:r>
              <a:rPr lang="en-US" altLang="en-US" sz="2400" dirty="0"/>
              <a:t> Summary statistics of the monthly returns: 1980 – 2012 (all statistics in U.S. dollars)</a:t>
            </a:r>
            <a:br>
              <a:rPr lang="en-US" altLang="en-US" sz="2800" dirty="0"/>
            </a:br>
            <a:endParaRPr lang="en-US" altLang="en-US" sz="2800" dirty="0"/>
          </a:p>
        </p:txBody>
      </p:sp>
      <p:sp>
        <p:nvSpPr>
          <p:cNvPr id="2" name="Content Placeholder 1"/>
          <p:cNvSpPr>
            <a:spLocks noGrp="1"/>
          </p:cNvSpPr>
          <p:nvPr>
            <p:ph idx="1"/>
          </p:nvPr>
        </p:nvSpPr>
        <p:spPr>
          <a:xfrm>
            <a:off x="464344" y="1703634"/>
            <a:ext cx="8229600" cy="4525963"/>
          </a:xfrm>
        </p:spPr>
        <p:txBody>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811824648"/>
              </p:ext>
            </p:extLst>
          </p:nvPr>
        </p:nvGraphicFramePr>
        <p:xfrm>
          <a:off x="145257" y="1779834"/>
          <a:ext cx="8853486" cy="4419600"/>
        </p:xfrm>
        <a:graphic>
          <a:graphicData uri="http://schemas.openxmlformats.org/drawingml/2006/table">
            <a:tbl>
              <a:tblPr firstRow="1" firstCol="1" bandRow="1"/>
              <a:tblGrid>
                <a:gridCol w="1292610">
                  <a:extLst>
                    <a:ext uri="{9D8B030D-6E8A-4147-A177-3AD203B41FA5}">
                      <a16:colId xmlns:a16="http://schemas.microsoft.com/office/drawing/2014/main" val="20000"/>
                    </a:ext>
                  </a:extLst>
                </a:gridCol>
                <a:gridCol w="377158">
                  <a:extLst>
                    <a:ext uri="{9D8B030D-6E8A-4147-A177-3AD203B41FA5}">
                      <a16:colId xmlns:a16="http://schemas.microsoft.com/office/drawing/2014/main" val="20001"/>
                    </a:ext>
                  </a:extLst>
                </a:gridCol>
                <a:gridCol w="387782">
                  <a:extLst>
                    <a:ext uri="{9D8B030D-6E8A-4147-A177-3AD203B41FA5}">
                      <a16:colId xmlns:a16="http://schemas.microsoft.com/office/drawing/2014/main" val="20002"/>
                    </a:ext>
                  </a:extLst>
                </a:gridCol>
                <a:gridCol w="442674">
                  <a:extLst>
                    <a:ext uri="{9D8B030D-6E8A-4147-A177-3AD203B41FA5}">
                      <a16:colId xmlns:a16="http://schemas.microsoft.com/office/drawing/2014/main" val="20003"/>
                    </a:ext>
                  </a:extLst>
                </a:gridCol>
                <a:gridCol w="444445">
                  <a:extLst>
                    <a:ext uri="{9D8B030D-6E8A-4147-A177-3AD203B41FA5}">
                      <a16:colId xmlns:a16="http://schemas.microsoft.com/office/drawing/2014/main" val="20004"/>
                    </a:ext>
                  </a:extLst>
                </a:gridCol>
                <a:gridCol w="444445">
                  <a:extLst>
                    <a:ext uri="{9D8B030D-6E8A-4147-A177-3AD203B41FA5}">
                      <a16:colId xmlns:a16="http://schemas.microsoft.com/office/drawing/2014/main" val="20005"/>
                    </a:ext>
                  </a:extLst>
                </a:gridCol>
                <a:gridCol w="444445">
                  <a:extLst>
                    <a:ext uri="{9D8B030D-6E8A-4147-A177-3AD203B41FA5}">
                      <a16:colId xmlns:a16="http://schemas.microsoft.com/office/drawing/2014/main" val="20006"/>
                    </a:ext>
                  </a:extLst>
                </a:gridCol>
                <a:gridCol w="444445">
                  <a:extLst>
                    <a:ext uri="{9D8B030D-6E8A-4147-A177-3AD203B41FA5}">
                      <a16:colId xmlns:a16="http://schemas.microsoft.com/office/drawing/2014/main" val="20007"/>
                    </a:ext>
                  </a:extLst>
                </a:gridCol>
                <a:gridCol w="444445">
                  <a:extLst>
                    <a:ext uri="{9D8B030D-6E8A-4147-A177-3AD203B41FA5}">
                      <a16:colId xmlns:a16="http://schemas.microsoft.com/office/drawing/2014/main" val="20008"/>
                    </a:ext>
                  </a:extLst>
                </a:gridCol>
                <a:gridCol w="442674">
                  <a:extLst>
                    <a:ext uri="{9D8B030D-6E8A-4147-A177-3AD203B41FA5}">
                      <a16:colId xmlns:a16="http://schemas.microsoft.com/office/drawing/2014/main" val="20009"/>
                    </a:ext>
                  </a:extLst>
                </a:gridCol>
                <a:gridCol w="442674">
                  <a:extLst>
                    <a:ext uri="{9D8B030D-6E8A-4147-A177-3AD203B41FA5}">
                      <a16:colId xmlns:a16="http://schemas.microsoft.com/office/drawing/2014/main" val="20010"/>
                    </a:ext>
                  </a:extLst>
                </a:gridCol>
                <a:gridCol w="442674">
                  <a:extLst>
                    <a:ext uri="{9D8B030D-6E8A-4147-A177-3AD203B41FA5}">
                      <a16:colId xmlns:a16="http://schemas.microsoft.com/office/drawing/2014/main" val="20011"/>
                    </a:ext>
                  </a:extLst>
                </a:gridCol>
                <a:gridCol w="552458">
                  <a:extLst>
                    <a:ext uri="{9D8B030D-6E8A-4147-A177-3AD203B41FA5}">
                      <a16:colId xmlns:a16="http://schemas.microsoft.com/office/drawing/2014/main" val="20012"/>
                    </a:ext>
                  </a:extLst>
                </a:gridCol>
                <a:gridCol w="497567">
                  <a:extLst>
                    <a:ext uri="{9D8B030D-6E8A-4147-A177-3AD203B41FA5}">
                      <a16:colId xmlns:a16="http://schemas.microsoft.com/office/drawing/2014/main" val="20013"/>
                    </a:ext>
                  </a:extLst>
                </a:gridCol>
                <a:gridCol w="561311">
                  <a:extLst>
                    <a:ext uri="{9D8B030D-6E8A-4147-A177-3AD203B41FA5}">
                      <a16:colId xmlns:a16="http://schemas.microsoft.com/office/drawing/2014/main" val="20014"/>
                    </a:ext>
                  </a:extLst>
                </a:gridCol>
                <a:gridCol w="603808">
                  <a:extLst>
                    <a:ext uri="{9D8B030D-6E8A-4147-A177-3AD203B41FA5}">
                      <a16:colId xmlns:a16="http://schemas.microsoft.com/office/drawing/2014/main" val="20015"/>
                    </a:ext>
                  </a:extLst>
                </a:gridCol>
                <a:gridCol w="587871">
                  <a:extLst>
                    <a:ext uri="{9D8B030D-6E8A-4147-A177-3AD203B41FA5}">
                      <a16:colId xmlns:a16="http://schemas.microsoft.com/office/drawing/2014/main" val="20016"/>
                    </a:ext>
                  </a:extLst>
                </a:gridCol>
              </a:tblGrid>
              <a:tr h="276778">
                <a:tc>
                  <a:txBody>
                    <a:bodyPr/>
                    <a:lstStyle/>
                    <a:p>
                      <a:pPr marL="0" marR="0" algn="ctr">
                        <a:lnSpc>
                          <a:spcPct val="115000"/>
                        </a:lnSpc>
                        <a:spcBef>
                          <a:spcPts val="0"/>
                        </a:spcBef>
                        <a:spcAft>
                          <a:spcPts val="1000"/>
                        </a:spcAft>
                      </a:pPr>
                      <a:r>
                        <a:rPr lang="en-US" sz="1400" b="1" dirty="0">
                          <a:effectLst/>
                          <a:latin typeface="Calibri"/>
                          <a:ea typeface="SimSun"/>
                          <a:cs typeface="Times New Roman"/>
                        </a:rPr>
                        <a:t> </a:t>
                      </a:r>
                      <a:endParaRPr lang="en-US" sz="1400" dirty="0">
                        <a:effectLst/>
                        <a:latin typeface="Calibri"/>
                        <a:ea typeface="SimSun"/>
                        <a:cs typeface="Times New Roman"/>
                      </a:endParaRPr>
                    </a:p>
                  </a:txBody>
                  <a:tcPr marL="74882"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DB3E2"/>
                    </a:solidFill>
                  </a:tcPr>
                </a:tc>
                <a:tc rowSpan="2" gridSpan="11">
                  <a:txBody>
                    <a:bodyPr/>
                    <a:lstStyle/>
                    <a:p>
                      <a:pPr marL="0" marR="0" algn="ctr">
                        <a:lnSpc>
                          <a:spcPct val="115000"/>
                        </a:lnSpc>
                        <a:spcBef>
                          <a:spcPts val="0"/>
                        </a:spcBef>
                        <a:spcAft>
                          <a:spcPts val="1000"/>
                        </a:spcAft>
                      </a:pPr>
                      <a:r>
                        <a:rPr lang="en-US" sz="1400" b="1" dirty="0">
                          <a:solidFill>
                            <a:srgbClr val="000000"/>
                          </a:solidFill>
                          <a:effectLst/>
                          <a:latin typeface="Calibri"/>
                          <a:ea typeface="SimSun"/>
                          <a:cs typeface="Times New Roman"/>
                        </a:rPr>
                        <a:t>Correlation Coefficients</a:t>
                      </a:r>
                      <a:endParaRPr lang="en-US" sz="1400" dirty="0">
                        <a:effectLst/>
                        <a:latin typeface="Calibri"/>
                        <a:ea typeface="SimSun"/>
                        <a:cs typeface="Times New Roman"/>
                      </a:endParaRPr>
                    </a:p>
                  </a:txBody>
                  <a:tcPr marL="74882" marR="0" marT="0" marB="0" anchor="ctr">
                    <a:lnL>
                      <a:noFill/>
                    </a:lnL>
                    <a:lnR>
                      <a:noFill/>
                    </a:lnR>
                    <a:lnT w="12700" cap="flat" cmpd="sng" algn="ctr">
                      <a:solidFill>
                        <a:srgbClr val="000000"/>
                      </a:solidFill>
                      <a:prstDash val="solid"/>
                      <a:round/>
                      <a:headEnd type="none" w="med" len="med"/>
                      <a:tailEnd type="none" w="med" len="med"/>
                    </a:lnT>
                    <a:lnB>
                      <a:noFill/>
                    </a:lnB>
                    <a:solidFill>
                      <a:srgbClr val="8DB3E2"/>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0" marR="0" algn="ctr">
                        <a:lnSpc>
                          <a:spcPct val="115000"/>
                        </a:lnSpc>
                        <a:spcBef>
                          <a:spcPts val="0"/>
                        </a:spcBef>
                        <a:spcAft>
                          <a:spcPts val="1000"/>
                        </a:spcAft>
                      </a:pPr>
                      <a:r>
                        <a:rPr lang="en-US" sz="1400" b="1">
                          <a:effectLst/>
                          <a:latin typeface="Calibri"/>
                          <a:ea typeface="SimSun"/>
                          <a:cs typeface="Times New Roman"/>
                        </a:rPr>
                        <a:t> </a:t>
                      </a:r>
                      <a:endParaRPr lang="en-US" sz="1400">
                        <a:effectLst/>
                        <a:latin typeface="Calibri"/>
                        <a:ea typeface="SimSun"/>
                        <a:cs typeface="Times New Roman"/>
                      </a:endParaRPr>
                    </a:p>
                  </a:txBody>
                  <a:tcPr marL="74882" marR="0" marT="0" marB="0" anchor="ctr">
                    <a:lnL>
                      <a:noFill/>
                    </a:lnL>
                    <a:lnR>
                      <a:noFill/>
                    </a:lnR>
                    <a:lnT w="12700" cap="flat" cmpd="sng" algn="ctr">
                      <a:solidFill>
                        <a:srgbClr val="000000"/>
                      </a:solidFill>
                      <a:prstDash val="solid"/>
                      <a:round/>
                      <a:headEnd type="none" w="med" len="med"/>
                      <a:tailEnd type="none" w="med" len="med"/>
                    </a:lnT>
                    <a:lnB>
                      <a:noFill/>
                    </a:lnB>
                    <a:solidFill>
                      <a:srgbClr val="8DB3E2"/>
                    </a:solidFill>
                  </a:tcPr>
                </a:tc>
                <a:tc>
                  <a:txBody>
                    <a:bodyPr/>
                    <a:lstStyle/>
                    <a:p>
                      <a:pPr marL="0" marR="0" algn="ctr">
                        <a:lnSpc>
                          <a:spcPct val="115000"/>
                        </a:lnSpc>
                        <a:spcBef>
                          <a:spcPts val="0"/>
                        </a:spcBef>
                        <a:spcAft>
                          <a:spcPts val="1000"/>
                        </a:spcAft>
                      </a:pPr>
                      <a:r>
                        <a:rPr lang="en-US" sz="1400" b="1">
                          <a:effectLst/>
                          <a:latin typeface="Calibri"/>
                          <a:ea typeface="SimSun"/>
                          <a:cs typeface="Times New Roman"/>
                        </a:rPr>
                        <a:t> </a:t>
                      </a:r>
                      <a:endParaRPr lang="en-US" sz="1400">
                        <a:effectLst/>
                        <a:latin typeface="Calibri"/>
                        <a:ea typeface="SimSun"/>
                        <a:cs typeface="Times New Roman"/>
                      </a:endParaRPr>
                    </a:p>
                  </a:txBody>
                  <a:tcPr marL="74882" marR="0" marT="0" marB="0" anchor="ctr">
                    <a:lnL>
                      <a:noFill/>
                    </a:lnL>
                    <a:lnR>
                      <a:noFill/>
                    </a:lnR>
                    <a:lnT w="12700" cap="flat" cmpd="sng" algn="ctr">
                      <a:solidFill>
                        <a:srgbClr val="000000"/>
                      </a:solidFill>
                      <a:prstDash val="solid"/>
                      <a:round/>
                      <a:headEnd type="none" w="med" len="med"/>
                      <a:tailEnd type="none" w="med" len="med"/>
                    </a:lnT>
                    <a:lnB>
                      <a:noFill/>
                    </a:lnB>
                    <a:solidFill>
                      <a:srgbClr val="8DB3E2"/>
                    </a:solidFill>
                  </a:tcPr>
                </a:tc>
                <a:tc>
                  <a:txBody>
                    <a:bodyPr/>
                    <a:lstStyle/>
                    <a:p>
                      <a:pPr marL="0" marR="0" algn="ctr">
                        <a:lnSpc>
                          <a:spcPct val="115000"/>
                        </a:lnSpc>
                        <a:spcBef>
                          <a:spcPts val="0"/>
                        </a:spcBef>
                        <a:spcAft>
                          <a:spcPts val="1000"/>
                        </a:spcAft>
                      </a:pPr>
                      <a:r>
                        <a:rPr lang="en-US" sz="1400" b="1">
                          <a:effectLst/>
                          <a:latin typeface="Calibri"/>
                          <a:ea typeface="SimSun"/>
                          <a:cs typeface="Times New Roman"/>
                        </a:rPr>
                        <a:t> </a:t>
                      </a:r>
                      <a:endParaRPr lang="en-US" sz="1400">
                        <a:effectLst/>
                        <a:latin typeface="Calibri"/>
                        <a:ea typeface="SimSun"/>
                        <a:cs typeface="Times New Roman"/>
                      </a:endParaRPr>
                    </a:p>
                  </a:txBody>
                  <a:tcPr marL="74882" marR="0" marT="0" marB="0" anchor="ctr">
                    <a:lnL>
                      <a:noFill/>
                    </a:lnL>
                    <a:lnR>
                      <a:noFill/>
                    </a:lnR>
                    <a:lnT w="12700" cap="flat" cmpd="sng" algn="ctr">
                      <a:solidFill>
                        <a:srgbClr val="000000"/>
                      </a:solidFill>
                      <a:prstDash val="solid"/>
                      <a:round/>
                      <a:headEnd type="none" w="med" len="med"/>
                      <a:tailEnd type="none" w="med" len="med"/>
                    </a:lnT>
                    <a:lnB>
                      <a:noFill/>
                    </a:lnB>
                    <a:solidFill>
                      <a:srgbClr val="8DB3E2"/>
                    </a:solidFill>
                  </a:tcPr>
                </a:tc>
                <a:tc>
                  <a:txBody>
                    <a:bodyPr/>
                    <a:lstStyle/>
                    <a:p>
                      <a:pPr marL="0" marR="0" algn="ctr">
                        <a:lnSpc>
                          <a:spcPct val="115000"/>
                        </a:lnSpc>
                        <a:spcBef>
                          <a:spcPts val="0"/>
                        </a:spcBef>
                        <a:spcAft>
                          <a:spcPts val="1000"/>
                        </a:spcAft>
                      </a:pPr>
                      <a:r>
                        <a:rPr lang="en-US" sz="1400" b="1">
                          <a:effectLst/>
                          <a:latin typeface="Calibri"/>
                          <a:ea typeface="SimSun"/>
                          <a:cs typeface="Times New Roman"/>
                        </a:rPr>
                        <a:t> </a:t>
                      </a:r>
                      <a:endParaRPr lang="en-US" sz="1400">
                        <a:effectLst/>
                        <a:latin typeface="Calibri"/>
                        <a:ea typeface="SimSun"/>
                        <a:cs typeface="Times New Roman"/>
                      </a:endParaRPr>
                    </a:p>
                  </a:txBody>
                  <a:tcPr marL="74882" marR="0" marT="0" marB="0" anchor="ctr">
                    <a:lnL>
                      <a:noFill/>
                    </a:lnL>
                    <a:lnR>
                      <a:noFill/>
                    </a:lnR>
                    <a:lnT w="12700" cap="flat" cmpd="sng" algn="ctr">
                      <a:solidFill>
                        <a:srgbClr val="000000"/>
                      </a:solidFill>
                      <a:prstDash val="solid"/>
                      <a:round/>
                      <a:headEnd type="none" w="med" len="med"/>
                      <a:tailEnd type="none" w="med" len="med"/>
                    </a:lnT>
                    <a:lnB>
                      <a:noFill/>
                    </a:lnB>
                    <a:solidFill>
                      <a:srgbClr val="8DB3E2"/>
                    </a:solidFill>
                  </a:tcPr>
                </a:tc>
                <a:tc>
                  <a:txBody>
                    <a:bodyPr/>
                    <a:lstStyle/>
                    <a:p>
                      <a:pPr marL="0" marR="0" algn="ctr">
                        <a:lnSpc>
                          <a:spcPct val="115000"/>
                        </a:lnSpc>
                        <a:spcBef>
                          <a:spcPts val="0"/>
                        </a:spcBef>
                        <a:spcAft>
                          <a:spcPts val="1000"/>
                        </a:spcAft>
                      </a:pPr>
                      <a:r>
                        <a:rPr lang="en-US" sz="1400" b="1">
                          <a:effectLst/>
                          <a:latin typeface="Calibri"/>
                          <a:ea typeface="SimSun"/>
                          <a:cs typeface="Times New Roman"/>
                        </a:rPr>
                        <a:t> </a:t>
                      </a:r>
                      <a:endParaRPr lang="en-US" sz="1400">
                        <a:effectLst/>
                        <a:latin typeface="Calibri"/>
                        <a:ea typeface="SimSun"/>
                        <a:cs typeface="Times New Roman"/>
                      </a:endParaRPr>
                    </a:p>
                  </a:txBody>
                  <a:tcPr marL="74882"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3E2"/>
                    </a:solidFill>
                  </a:tcPr>
                </a:tc>
                <a:extLst>
                  <a:ext uri="{0D108BD9-81ED-4DB2-BD59-A6C34878D82A}">
                    <a16:rowId xmlns:a16="http://schemas.microsoft.com/office/drawing/2014/main" val="10000"/>
                  </a:ext>
                </a:extLst>
              </a:tr>
              <a:tr h="276778">
                <a:tc>
                  <a:txBody>
                    <a:bodyPr/>
                    <a:lstStyle/>
                    <a:p>
                      <a:pPr marL="0" marR="0" algn="ctr">
                        <a:lnSpc>
                          <a:spcPct val="115000"/>
                        </a:lnSpc>
                        <a:spcBef>
                          <a:spcPts val="0"/>
                        </a:spcBef>
                        <a:spcAft>
                          <a:spcPts val="1000"/>
                        </a:spcAft>
                      </a:pPr>
                      <a:r>
                        <a:rPr lang="en-US" sz="1400" b="1" dirty="0">
                          <a:effectLst/>
                          <a:latin typeface="Calibri"/>
                          <a:ea typeface="SimSun"/>
                          <a:cs typeface="Times New Roman"/>
                        </a:rPr>
                        <a:t> </a:t>
                      </a:r>
                      <a:endParaRPr lang="en-US" sz="1400" dirty="0">
                        <a:effectLst/>
                        <a:latin typeface="Calibri"/>
                        <a:ea typeface="SimSun"/>
                        <a:cs typeface="Times New Roman"/>
                      </a:endParaRPr>
                    </a:p>
                  </a:txBody>
                  <a:tcPr marL="74882" marR="0" marT="0" marB="0" anchor="ctr">
                    <a:lnL w="12700" cap="flat" cmpd="sng" algn="ctr">
                      <a:solidFill>
                        <a:srgbClr val="000000"/>
                      </a:solidFill>
                      <a:prstDash val="solid"/>
                      <a:round/>
                      <a:headEnd type="none" w="med" len="med"/>
                      <a:tailEnd type="none" w="med" len="med"/>
                    </a:lnL>
                    <a:lnR>
                      <a:noFill/>
                    </a:lnR>
                    <a:lnT>
                      <a:noFill/>
                    </a:lnT>
                    <a:lnB>
                      <a:noFill/>
                    </a:lnB>
                    <a:solidFill>
                      <a:srgbClr val="8DB3E2"/>
                    </a:solidFill>
                  </a:tcPr>
                </a:tc>
                <a:tc gridSpan="1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1000"/>
                        </a:spcAft>
                      </a:pPr>
                      <a:r>
                        <a:rPr lang="en-US" sz="1400" b="1" dirty="0">
                          <a:solidFill>
                            <a:srgbClr val="000000"/>
                          </a:solidFill>
                          <a:effectLst/>
                          <a:latin typeface="Calibri"/>
                          <a:ea typeface="SimSun"/>
                          <a:cs typeface="Times New Roman"/>
                        </a:rPr>
                        <a:t>Mean</a:t>
                      </a:r>
                      <a:endParaRPr lang="en-US" sz="1400" dirty="0">
                        <a:effectLst/>
                        <a:latin typeface="Calibri"/>
                        <a:ea typeface="SimSun"/>
                        <a:cs typeface="Times New Roman"/>
                      </a:endParaRPr>
                    </a:p>
                  </a:txBody>
                  <a:tcPr marL="74882" marR="0" marT="0" marB="0" anchor="ctr">
                    <a:lnL>
                      <a:noFill/>
                    </a:lnL>
                    <a:lnR>
                      <a:noFill/>
                    </a:lnR>
                    <a:lnT>
                      <a:noFill/>
                    </a:lnT>
                    <a:lnB>
                      <a:noFill/>
                    </a:lnB>
                    <a:solidFill>
                      <a:srgbClr val="8DB3E2"/>
                    </a:solidFill>
                  </a:tcPr>
                </a:tc>
                <a:tc>
                  <a:txBody>
                    <a:bodyPr/>
                    <a:lstStyle/>
                    <a:p>
                      <a:pPr marL="0" marR="0" algn="ctr">
                        <a:lnSpc>
                          <a:spcPct val="115000"/>
                        </a:lnSpc>
                        <a:spcBef>
                          <a:spcPts val="0"/>
                        </a:spcBef>
                        <a:spcAft>
                          <a:spcPts val="1000"/>
                        </a:spcAft>
                      </a:pPr>
                      <a:r>
                        <a:rPr lang="en-US" sz="1400" b="1">
                          <a:solidFill>
                            <a:srgbClr val="000000"/>
                          </a:solidFill>
                          <a:effectLst/>
                          <a:latin typeface="Calibri"/>
                          <a:ea typeface="SimSun"/>
                          <a:cs typeface="Times New Roman"/>
                        </a:rPr>
                        <a:t>SD</a:t>
                      </a:r>
                      <a:endParaRPr lang="en-US" sz="1400">
                        <a:effectLst/>
                        <a:latin typeface="Calibri"/>
                        <a:ea typeface="SimSun"/>
                        <a:cs typeface="Times New Roman"/>
                      </a:endParaRPr>
                    </a:p>
                  </a:txBody>
                  <a:tcPr marL="74882" marR="0" marT="0" marB="0" anchor="ctr">
                    <a:lnL>
                      <a:noFill/>
                    </a:lnL>
                    <a:lnR>
                      <a:noFill/>
                    </a:lnR>
                    <a:lnT>
                      <a:noFill/>
                    </a:lnT>
                    <a:lnB>
                      <a:noFill/>
                    </a:lnB>
                    <a:solidFill>
                      <a:srgbClr val="8DB3E2"/>
                    </a:solidFill>
                  </a:tcPr>
                </a:tc>
                <a:tc>
                  <a:txBody>
                    <a:bodyPr/>
                    <a:lstStyle/>
                    <a:p>
                      <a:pPr marL="0" marR="0" algn="ctr">
                        <a:lnSpc>
                          <a:spcPct val="115000"/>
                        </a:lnSpc>
                        <a:spcBef>
                          <a:spcPts val="0"/>
                        </a:spcBef>
                        <a:spcAft>
                          <a:spcPts val="1000"/>
                        </a:spcAft>
                      </a:pPr>
                      <a:r>
                        <a:rPr lang="en-US" sz="1400" b="1" dirty="0">
                          <a:effectLst/>
                          <a:latin typeface="Calibri"/>
                          <a:ea typeface="SimSun"/>
                          <a:cs typeface="Times New Roman"/>
                        </a:rPr>
                        <a:t> </a:t>
                      </a:r>
                      <a:endParaRPr lang="en-US" sz="1400" dirty="0">
                        <a:effectLst/>
                        <a:latin typeface="Calibri"/>
                        <a:ea typeface="SimSun"/>
                        <a:cs typeface="Times New Roman"/>
                      </a:endParaRPr>
                    </a:p>
                  </a:txBody>
                  <a:tcPr marL="74882" marR="0" marT="0" marB="0" anchor="ctr">
                    <a:lnL>
                      <a:noFill/>
                    </a:lnL>
                    <a:lnR>
                      <a:noFill/>
                    </a:lnR>
                    <a:lnT>
                      <a:noFill/>
                    </a:lnT>
                    <a:lnB>
                      <a:noFill/>
                    </a:lnB>
                    <a:solidFill>
                      <a:srgbClr val="8DB3E2"/>
                    </a:solidFill>
                  </a:tcPr>
                </a:tc>
                <a:tc>
                  <a:txBody>
                    <a:bodyPr/>
                    <a:lstStyle/>
                    <a:p>
                      <a:pPr marL="0" marR="0" algn="ctr">
                        <a:lnSpc>
                          <a:spcPct val="115000"/>
                        </a:lnSpc>
                        <a:spcBef>
                          <a:spcPts val="0"/>
                        </a:spcBef>
                        <a:spcAft>
                          <a:spcPts val="1000"/>
                        </a:spcAft>
                      </a:pPr>
                      <a:r>
                        <a:rPr lang="en-US" sz="1400" b="1" dirty="0">
                          <a:effectLst/>
                          <a:latin typeface="Calibri"/>
                          <a:ea typeface="SimSun"/>
                          <a:cs typeface="Times New Roman"/>
                        </a:rPr>
                        <a:t> </a:t>
                      </a:r>
                      <a:endParaRPr lang="en-US" sz="1400" dirty="0">
                        <a:effectLst/>
                        <a:latin typeface="Calibri"/>
                        <a:ea typeface="SimSun"/>
                        <a:cs typeface="Times New Roman"/>
                      </a:endParaRPr>
                    </a:p>
                  </a:txBody>
                  <a:tcPr marL="74882" marR="0" marT="0" marB="0" anchor="ctr">
                    <a:lnL>
                      <a:noFill/>
                    </a:lnL>
                    <a:lnR>
                      <a:noFill/>
                    </a:lnR>
                    <a:lnT>
                      <a:noFill/>
                    </a:lnT>
                    <a:lnB>
                      <a:noFill/>
                    </a:lnB>
                    <a:solidFill>
                      <a:srgbClr val="8DB3E2"/>
                    </a:solidFill>
                  </a:tcPr>
                </a:tc>
                <a:tc>
                  <a:txBody>
                    <a:bodyPr/>
                    <a:lstStyle/>
                    <a:p>
                      <a:pPr marL="0" marR="0" algn="ctr">
                        <a:lnSpc>
                          <a:spcPct val="115000"/>
                        </a:lnSpc>
                        <a:spcBef>
                          <a:spcPts val="0"/>
                        </a:spcBef>
                        <a:spcAft>
                          <a:spcPts val="1000"/>
                        </a:spcAft>
                      </a:pPr>
                      <a:r>
                        <a:rPr lang="en-US" sz="1400" b="1">
                          <a:effectLst/>
                          <a:latin typeface="Calibri"/>
                          <a:ea typeface="SimSun"/>
                          <a:cs typeface="Times New Roman"/>
                        </a:rPr>
                        <a:t> </a:t>
                      </a:r>
                      <a:endParaRPr lang="en-US" sz="1400">
                        <a:effectLst/>
                        <a:latin typeface="Calibri"/>
                        <a:ea typeface="SimSun"/>
                        <a:cs typeface="Times New Roman"/>
                      </a:endParaRPr>
                    </a:p>
                  </a:txBody>
                  <a:tcPr marL="74882" marR="0" marT="0" marB="0" anchor="ctr">
                    <a:lnL>
                      <a:noFill/>
                    </a:lnL>
                    <a:lnR w="12700" cap="flat" cmpd="sng" algn="ctr">
                      <a:solidFill>
                        <a:srgbClr val="000000"/>
                      </a:solidFill>
                      <a:prstDash val="solid"/>
                      <a:round/>
                      <a:headEnd type="none" w="med" len="med"/>
                      <a:tailEnd type="none" w="med" len="med"/>
                    </a:lnR>
                    <a:lnT>
                      <a:noFill/>
                    </a:lnT>
                    <a:lnB>
                      <a:noFill/>
                    </a:lnB>
                    <a:solidFill>
                      <a:srgbClr val="8DB3E2"/>
                    </a:solidFill>
                  </a:tcPr>
                </a:tc>
                <a:extLst>
                  <a:ext uri="{0D108BD9-81ED-4DB2-BD59-A6C34878D82A}">
                    <a16:rowId xmlns:a16="http://schemas.microsoft.com/office/drawing/2014/main" val="10001"/>
                  </a:ext>
                </a:extLst>
              </a:tr>
              <a:tr h="276778">
                <a:tc>
                  <a:txBody>
                    <a:bodyPr/>
                    <a:lstStyle/>
                    <a:p>
                      <a:pPr marL="0" marR="0">
                        <a:lnSpc>
                          <a:spcPct val="115000"/>
                        </a:lnSpc>
                        <a:spcBef>
                          <a:spcPts val="0"/>
                        </a:spcBef>
                        <a:spcAft>
                          <a:spcPts val="1000"/>
                        </a:spcAft>
                      </a:pPr>
                      <a:r>
                        <a:rPr lang="en-US" sz="1400" b="1" dirty="0">
                          <a:solidFill>
                            <a:srgbClr val="000000"/>
                          </a:solidFill>
                          <a:effectLst/>
                          <a:latin typeface="Calibri"/>
                          <a:ea typeface="SimSun"/>
                          <a:cs typeface="Times New Roman"/>
                        </a:rPr>
                        <a:t>Stock Market</a:t>
                      </a:r>
                      <a:endParaRPr lang="en-US" sz="1400" dirty="0">
                        <a:effectLst/>
                        <a:latin typeface="Calibri"/>
                        <a:ea typeface="SimSun"/>
                        <a:cs typeface="Times New Roman"/>
                      </a:endParaRPr>
                    </a:p>
                  </a:txBody>
                  <a:tcPr marL="74882"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400" b="1">
                          <a:solidFill>
                            <a:srgbClr val="000000"/>
                          </a:solidFill>
                          <a:effectLst/>
                          <a:latin typeface="Calibri"/>
                          <a:ea typeface="SimSun"/>
                          <a:cs typeface="Times New Roman"/>
                        </a:rPr>
                        <a:t>AU</a:t>
                      </a:r>
                      <a:endParaRPr lang="en-US" sz="1400">
                        <a:effectLst/>
                        <a:latin typeface="Calibri"/>
                        <a:ea typeface="SimSun"/>
                        <a:cs typeface="Times New Roman"/>
                      </a:endParaRPr>
                    </a:p>
                  </a:txBody>
                  <a:tcPr marL="74882" marR="0" marT="0" marB="0" anchor="ctr">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400" b="1">
                          <a:solidFill>
                            <a:srgbClr val="000000"/>
                          </a:solidFill>
                          <a:effectLst/>
                          <a:latin typeface="Calibri"/>
                          <a:ea typeface="SimSun"/>
                          <a:cs typeface="Times New Roman"/>
                        </a:rPr>
                        <a:t>CN</a:t>
                      </a:r>
                      <a:endParaRPr lang="en-US" sz="1400">
                        <a:effectLst/>
                        <a:latin typeface="Calibri"/>
                        <a:ea typeface="SimSun"/>
                        <a:cs typeface="Times New Roman"/>
                      </a:endParaRPr>
                    </a:p>
                  </a:txBody>
                  <a:tcPr marL="74882" marR="0" marT="0" marB="0" anchor="ctr">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400" b="1" dirty="0">
                          <a:solidFill>
                            <a:srgbClr val="000000"/>
                          </a:solidFill>
                          <a:effectLst/>
                          <a:latin typeface="Calibri"/>
                          <a:ea typeface="SimSun"/>
                          <a:cs typeface="Times New Roman"/>
                        </a:rPr>
                        <a:t>FR</a:t>
                      </a:r>
                      <a:endParaRPr lang="en-US" sz="1400" dirty="0">
                        <a:effectLst/>
                        <a:latin typeface="Calibri"/>
                        <a:ea typeface="SimSun"/>
                        <a:cs typeface="Times New Roman"/>
                      </a:endParaRPr>
                    </a:p>
                  </a:txBody>
                  <a:tcPr marL="74882" marR="0" marT="0" marB="0" anchor="ctr">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400" b="1" dirty="0">
                          <a:solidFill>
                            <a:srgbClr val="000000"/>
                          </a:solidFill>
                          <a:effectLst/>
                          <a:latin typeface="Calibri"/>
                          <a:ea typeface="SimSun"/>
                          <a:cs typeface="Times New Roman"/>
                        </a:rPr>
                        <a:t>GM</a:t>
                      </a:r>
                      <a:endParaRPr lang="en-US" sz="1400" dirty="0">
                        <a:effectLst/>
                        <a:latin typeface="Calibri"/>
                        <a:ea typeface="SimSun"/>
                        <a:cs typeface="Times New Roman"/>
                      </a:endParaRPr>
                    </a:p>
                  </a:txBody>
                  <a:tcPr marL="74882" marR="0" marT="0" marB="0" anchor="ctr">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400" b="1">
                          <a:solidFill>
                            <a:srgbClr val="000000"/>
                          </a:solidFill>
                          <a:effectLst/>
                          <a:latin typeface="Calibri"/>
                          <a:ea typeface="SimSun"/>
                          <a:cs typeface="Times New Roman"/>
                        </a:rPr>
                        <a:t>HK</a:t>
                      </a:r>
                      <a:endParaRPr lang="en-US" sz="1400">
                        <a:effectLst/>
                        <a:latin typeface="Calibri"/>
                        <a:ea typeface="SimSun"/>
                        <a:cs typeface="Times New Roman"/>
                      </a:endParaRPr>
                    </a:p>
                  </a:txBody>
                  <a:tcPr marL="74882" marR="0" marT="0" marB="0" anchor="ctr">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400" b="1">
                          <a:solidFill>
                            <a:srgbClr val="000000"/>
                          </a:solidFill>
                          <a:effectLst/>
                          <a:latin typeface="Calibri"/>
                          <a:ea typeface="SimSun"/>
                          <a:cs typeface="Times New Roman"/>
                        </a:rPr>
                        <a:t>IT</a:t>
                      </a:r>
                      <a:endParaRPr lang="en-US" sz="1400">
                        <a:effectLst/>
                        <a:latin typeface="Calibri"/>
                        <a:ea typeface="SimSun"/>
                        <a:cs typeface="Times New Roman"/>
                      </a:endParaRPr>
                    </a:p>
                  </a:txBody>
                  <a:tcPr marL="74882" marR="0" marT="0" marB="0" anchor="ctr">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400" b="1">
                          <a:solidFill>
                            <a:srgbClr val="000000"/>
                          </a:solidFill>
                          <a:effectLst/>
                          <a:latin typeface="Calibri"/>
                          <a:ea typeface="SimSun"/>
                          <a:cs typeface="Times New Roman"/>
                        </a:rPr>
                        <a:t>JP</a:t>
                      </a:r>
                      <a:endParaRPr lang="en-US" sz="1400">
                        <a:effectLst/>
                        <a:latin typeface="Calibri"/>
                        <a:ea typeface="SimSun"/>
                        <a:cs typeface="Times New Roman"/>
                      </a:endParaRPr>
                    </a:p>
                  </a:txBody>
                  <a:tcPr marL="74882" marR="0" marT="0" marB="0" anchor="ctr">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400" b="1">
                          <a:solidFill>
                            <a:srgbClr val="000000"/>
                          </a:solidFill>
                          <a:effectLst/>
                          <a:latin typeface="Calibri"/>
                          <a:ea typeface="SimSun"/>
                          <a:cs typeface="Times New Roman"/>
                        </a:rPr>
                        <a:t>NL</a:t>
                      </a:r>
                      <a:endParaRPr lang="en-US" sz="1400">
                        <a:effectLst/>
                        <a:latin typeface="Calibri"/>
                        <a:ea typeface="SimSun"/>
                        <a:cs typeface="Times New Roman"/>
                      </a:endParaRPr>
                    </a:p>
                  </a:txBody>
                  <a:tcPr marL="74882" marR="0" marT="0" marB="0" anchor="ctr">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400" b="1">
                          <a:solidFill>
                            <a:srgbClr val="000000"/>
                          </a:solidFill>
                          <a:effectLst/>
                          <a:latin typeface="Calibri"/>
                          <a:ea typeface="SimSun"/>
                          <a:cs typeface="Times New Roman"/>
                        </a:rPr>
                        <a:t>SD</a:t>
                      </a:r>
                      <a:endParaRPr lang="en-US" sz="1400">
                        <a:effectLst/>
                        <a:latin typeface="Calibri"/>
                        <a:ea typeface="SimSun"/>
                        <a:cs typeface="Times New Roman"/>
                      </a:endParaRPr>
                    </a:p>
                  </a:txBody>
                  <a:tcPr marL="74882" marR="0" marT="0" marB="0" anchor="ctr">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400" b="1">
                          <a:solidFill>
                            <a:srgbClr val="000000"/>
                          </a:solidFill>
                          <a:effectLst/>
                          <a:latin typeface="Calibri"/>
                          <a:ea typeface="SimSun"/>
                          <a:cs typeface="Times New Roman"/>
                        </a:rPr>
                        <a:t>SW</a:t>
                      </a:r>
                      <a:endParaRPr lang="en-US" sz="1400">
                        <a:effectLst/>
                        <a:latin typeface="Calibri"/>
                        <a:ea typeface="SimSun"/>
                        <a:cs typeface="Times New Roman"/>
                      </a:endParaRPr>
                    </a:p>
                  </a:txBody>
                  <a:tcPr marL="74882" marR="0" marT="0" marB="0" anchor="ctr">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400" b="1">
                          <a:solidFill>
                            <a:srgbClr val="000000"/>
                          </a:solidFill>
                          <a:effectLst/>
                          <a:latin typeface="Calibri"/>
                          <a:ea typeface="SimSun"/>
                          <a:cs typeface="Times New Roman"/>
                        </a:rPr>
                        <a:t>UK</a:t>
                      </a:r>
                      <a:endParaRPr lang="en-US" sz="1400">
                        <a:effectLst/>
                        <a:latin typeface="Calibri"/>
                        <a:ea typeface="SimSun"/>
                        <a:cs typeface="Times New Roman"/>
                      </a:endParaRPr>
                    </a:p>
                  </a:txBody>
                  <a:tcPr marL="74882" marR="0" marT="0" marB="0" anchor="ctr">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400" b="1">
                          <a:solidFill>
                            <a:srgbClr val="000000"/>
                          </a:solidFill>
                          <a:effectLst/>
                          <a:latin typeface="Calibri"/>
                          <a:ea typeface="SimSun"/>
                          <a:cs typeface="Times New Roman"/>
                        </a:rPr>
                        <a:t>(%)</a:t>
                      </a:r>
                      <a:endParaRPr lang="en-US" sz="1400">
                        <a:effectLst/>
                        <a:latin typeface="Calibri"/>
                        <a:ea typeface="SimSun"/>
                        <a:cs typeface="Times New Roman"/>
                      </a:endParaRPr>
                    </a:p>
                  </a:txBody>
                  <a:tcPr marL="74882" marR="0" marT="0" marB="0" anchor="ctr">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400" b="1">
                          <a:solidFill>
                            <a:srgbClr val="000000"/>
                          </a:solidFill>
                          <a:effectLst/>
                          <a:latin typeface="Calibri"/>
                          <a:ea typeface="SimSun"/>
                          <a:cs typeface="Times New Roman"/>
                        </a:rPr>
                        <a:t>(%)</a:t>
                      </a:r>
                      <a:endParaRPr lang="en-US" sz="1400">
                        <a:effectLst/>
                        <a:latin typeface="Calibri"/>
                        <a:ea typeface="SimSun"/>
                        <a:cs typeface="Times New Roman"/>
                      </a:endParaRPr>
                    </a:p>
                  </a:txBody>
                  <a:tcPr marL="74882" marR="0" marT="0" marB="0" anchor="ctr">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400" b="1">
                          <a:solidFill>
                            <a:srgbClr val="000000"/>
                          </a:solidFill>
                          <a:effectLst/>
                          <a:latin typeface="Calibri"/>
                          <a:ea typeface="SimSun"/>
                          <a:cs typeface="Times New Roman"/>
                        </a:rPr>
                        <a:t>β</a:t>
                      </a:r>
                      <a:r>
                        <a:rPr lang="en-US" sz="1400" b="1" baseline="30000">
                          <a:solidFill>
                            <a:srgbClr val="000000"/>
                          </a:solidFill>
                          <a:effectLst/>
                          <a:latin typeface="Calibri"/>
                          <a:ea typeface="SimSun"/>
                          <a:cs typeface="Times New Roman"/>
                        </a:rPr>
                        <a:t>a</a:t>
                      </a:r>
                      <a:endParaRPr lang="en-US" sz="1400">
                        <a:effectLst/>
                        <a:latin typeface="Calibri"/>
                        <a:ea typeface="SimSun"/>
                        <a:cs typeface="Times New Roman"/>
                      </a:endParaRPr>
                    </a:p>
                  </a:txBody>
                  <a:tcPr marL="74882" marR="0" marT="0" marB="0" anchor="ctr">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400" b="1" dirty="0" err="1">
                          <a:solidFill>
                            <a:srgbClr val="000000"/>
                          </a:solidFill>
                          <a:effectLst/>
                          <a:latin typeface="Calibri"/>
                          <a:ea typeface="SimSun"/>
                          <a:cs typeface="Times New Roman"/>
                        </a:rPr>
                        <a:t>SHP</a:t>
                      </a:r>
                      <a:r>
                        <a:rPr lang="en-US" sz="1400" b="1" baseline="30000" dirty="0" err="1">
                          <a:solidFill>
                            <a:srgbClr val="000000"/>
                          </a:solidFill>
                          <a:effectLst/>
                          <a:latin typeface="Calibri"/>
                          <a:ea typeface="SimSun"/>
                          <a:cs typeface="Times New Roman"/>
                        </a:rPr>
                        <a:t>b</a:t>
                      </a:r>
                      <a:endParaRPr lang="en-US" sz="1400" dirty="0">
                        <a:effectLst/>
                        <a:latin typeface="Calibri"/>
                        <a:ea typeface="SimSun"/>
                        <a:cs typeface="Times New Roman"/>
                      </a:endParaRPr>
                    </a:p>
                  </a:txBody>
                  <a:tcPr marL="74882" marR="0" marT="0" marB="0" anchor="ctr">
                    <a:lnL>
                      <a:noFill/>
                    </a:lnL>
                    <a:lnR>
                      <a:noFill/>
                    </a:lnR>
                    <a:lnT>
                      <a:noFill/>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r>
                        <a:rPr lang="en-US" sz="1400" b="1" dirty="0">
                          <a:solidFill>
                            <a:srgbClr val="000000"/>
                          </a:solidFill>
                          <a:effectLst/>
                          <a:latin typeface="Calibri"/>
                          <a:ea typeface="SimSun"/>
                          <a:cs typeface="Times New Roman"/>
                        </a:rPr>
                        <a:t>(Rank)</a:t>
                      </a:r>
                      <a:endParaRPr lang="en-US" sz="1400" dirty="0">
                        <a:effectLst/>
                        <a:latin typeface="Calibri"/>
                        <a:ea typeface="SimSun"/>
                        <a:cs typeface="Times New Roman"/>
                      </a:endParaRPr>
                    </a:p>
                  </a:txBody>
                  <a:tcPr marL="74882"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2"/>
                  </a:ext>
                </a:extLst>
              </a:tr>
              <a:tr h="276778">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Australia (AU)</a:t>
                      </a:r>
                      <a:endParaRPr lang="en-US" sz="1200">
                        <a:effectLst/>
                        <a:latin typeface="Calibri"/>
                        <a:ea typeface="SimSun"/>
                        <a:cs typeface="Times New Roman"/>
                      </a:endParaRPr>
                    </a:p>
                  </a:txBody>
                  <a:tcPr marL="74882"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0.550</a:t>
                      </a:r>
                    </a:p>
                  </a:txBody>
                  <a:tcPr marL="74882" marR="0" marT="0" marB="0">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7.18</a:t>
                      </a:r>
                    </a:p>
                  </a:txBody>
                  <a:tcPr marL="74882" marR="0" marT="0" marB="0">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1.09</a:t>
                      </a:r>
                    </a:p>
                  </a:txBody>
                  <a:tcPr marL="74882" marR="0" marT="0" marB="0">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0.074</a:t>
                      </a:r>
                      <a:endParaRPr lang="en-US" sz="1200">
                        <a:effectLst/>
                        <a:latin typeface="Calibri"/>
                        <a:ea typeface="SimSun"/>
                        <a:cs typeface="Times New Roman"/>
                      </a:endParaRPr>
                    </a:p>
                  </a:txBody>
                  <a:tcPr marL="74882" marR="0" marT="0" marB="0" anchor="b">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(9)</a:t>
                      </a:r>
                      <a:endParaRPr lang="en-US" sz="1200">
                        <a:effectLst/>
                        <a:latin typeface="Calibri"/>
                        <a:ea typeface="SimSun"/>
                        <a:cs typeface="Times New Roman"/>
                      </a:endParaRPr>
                    </a:p>
                  </a:txBody>
                  <a:tcPr marL="74882"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3"/>
                  </a:ext>
                </a:extLst>
              </a:tr>
              <a:tr h="276778">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Canada (CN)</a:t>
                      </a:r>
                      <a:endParaRPr lang="en-US" sz="1200">
                        <a:effectLst/>
                        <a:latin typeface="Calibri"/>
                        <a:ea typeface="SimSun"/>
                        <a:cs typeface="Times New Roman"/>
                      </a:endParaRPr>
                    </a:p>
                  </a:txBody>
                  <a:tcPr marL="74882" marR="0" marT="0" marB="0" anchor="ctr">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0.69</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0.549</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6.11</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1.04</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0.087</a:t>
                      </a:r>
                      <a:endParaRPr lang="en-US" sz="1200">
                        <a:effectLst/>
                        <a:latin typeface="Calibri"/>
                        <a:ea typeface="SimSun"/>
                        <a:cs typeface="Times New Roman"/>
                      </a:endParaRPr>
                    </a:p>
                  </a:txBody>
                  <a:tcPr marL="74882" marR="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(6)</a:t>
                      </a:r>
                      <a:endParaRPr lang="en-US" sz="1200">
                        <a:effectLst/>
                        <a:latin typeface="Calibri"/>
                        <a:ea typeface="SimSun"/>
                        <a:cs typeface="Times New Roman"/>
                      </a:endParaRPr>
                    </a:p>
                  </a:txBody>
                  <a:tcPr marL="74882" marR="0" marT="0"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4"/>
                  </a:ext>
                </a:extLst>
              </a:tr>
              <a:tr h="276778">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France (FR)</a:t>
                      </a:r>
                      <a:endParaRPr lang="en-US" sz="1200">
                        <a:effectLst/>
                        <a:latin typeface="Calibri"/>
                        <a:ea typeface="SimSun"/>
                        <a:cs typeface="Times New Roman"/>
                      </a:endParaRPr>
                    </a:p>
                  </a:txBody>
                  <a:tcPr marL="74882" marR="0" marT="0" marB="0" anchor="ctr">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0.56</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0.59</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0.551</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6.73</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1.13</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0.079</a:t>
                      </a:r>
                      <a:endParaRPr lang="en-US" sz="1200">
                        <a:effectLst/>
                        <a:latin typeface="Calibri"/>
                        <a:ea typeface="SimSun"/>
                        <a:cs typeface="Times New Roman"/>
                      </a:endParaRPr>
                    </a:p>
                  </a:txBody>
                  <a:tcPr marL="74882" marR="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(8)</a:t>
                      </a:r>
                      <a:endParaRPr lang="en-US" sz="1200">
                        <a:effectLst/>
                        <a:latin typeface="Calibri"/>
                        <a:ea typeface="SimSun"/>
                        <a:cs typeface="Times New Roman"/>
                      </a:endParaRPr>
                    </a:p>
                  </a:txBody>
                  <a:tcPr marL="74882" marR="0" marT="0"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5"/>
                  </a:ext>
                </a:extLst>
              </a:tr>
              <a:tr h="276778">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Germany (GM)</a:t>
                      </a:r>
                      <a:endParaRPr lang="en-US" sz="1200">
                        <a:effectLst/>
                        <a:latin typeface="Calibri"/>
                        <a:ea typeface="SimSun"/>
                        <a:cs typeface="Times New Roman"/>
                      </a:endParaRPr>
                    </a:p>
                  </a:txBody>
                  <a:tcPr marL="74882" marR="0" marT="0" marB="0" anchor="ctr">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0.55</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0.60</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0.79</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dirty="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0.565</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6.87</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1.14</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0.080</a:t>
                      </a:r>
                      <a:endParaRPr lang="en-US" sz="1200">
                        <a:effectLst/>
                        <a:latin typeface="Calibri"/>
                        <a:ea typeface="SimSun"/>
                        <a:cs typeface="Times New Roman"/>
                      </a:endParaRPr>
                    </a:p>
                  </a:txBody>
                  <a:tcPr marL="74882" marR="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(7)</a:t>
                      </a:r>
                      <a:endParaRPr lang="en-US" sz="1200">
                        <a:effectLst/>
                        <a:latin typeface="Calibri"/>
                        <a:ea typeface="SimSun"/>
                        <a:cs typeface="Times New Roman"/>
                      </a:endParaRPr>
                    </a:p>
                  </a:txBody>
                  <a:tcPr marL="74882" marR="0" marT="0"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6"/>
                  </a:ext>
                </a:extLst>
              </a:tr>
              <a:tr h="276778">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Hong Kong (HK)</a:t>
                      </a:r>
                      <a:endParaRPr lang="en-US" sz="1200">
                        <a:effectLst/>
                        <a:latin typeface="Calibri"/>
                        <a:ea typeface="SimSun"/>
                        <a:cs typeface="Times New Roman"/>
                      </a:endParaRPr>
                    </a:p>
                  </a:txBody>
                  <a:tcPr marL="74882" marR="0" marT="0" marB="0" anchor="ctr">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0.55</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0.52</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0.38</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0.42</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dirty="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0.664</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9.04</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1.03</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0.071</a:t>
                      </a:r>
                      <a:endParaRPr lang="en-US" sz="1200">
                        <a:effectLst/>
                        <a:latin typeface="Calibri"/>
                        <a:ea typeface="SimSun"/>
                        <a:cs typeface="Times New Roman"/>
                      </a:endParaRPr>
                    </a:p>
                  </a:txBody>
                  <a:tcPr marL="74882" marR="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(10)</a:t>
                      </a:r>
                      <a:endParaRPr lang="en-US" sz="1200">
                        <a:effectLst/>
                        <a:latin typeface="Calibri"/>
                        <a:ea typeface="SimSun"/>
                        <a:cs typeface="Times New Roman"/>
                      </a:endParaRPr>
                    </a:p>
                  </a:txBody>
                  <a:tcPr marL="74882" marR="0" marT="0"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7"/>
                  </a:ext>
                </a:extLst>
              </a:tr>
              <a:tr h="276778">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Italy (IT)</a:t>
                      </a:r>
                      <a:endParaRPr lang="en-US" sz="1200">
                        <a:effectLst/>
                        <a:latin typeface="Calibri"/>
                        <a:ea typeface="SimSun"/>
                        <a:cs typeface="Times New Roman"/>
                      </a:endParaRPr>
                    </a:p>
                  </a:txBody>
                  <a:tcPr marL="74882" marR="0" marT="0" marB="0" anchor="ctr">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0.46</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0.53</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0.67</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0.64</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0.37</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0.450</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7.57</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1.07</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0.057</a:t>
                      </a:r>
                      <a:endParaRPr lang="en-US" sz="1200">
                        <a:effectLst/>
                        <a:latin typeface="Calibri"/>
                        <a:ea typeface="SimSun"/>
                        <a:cs typeface="Times New Roman"/>
                      </a:endParaRPr>
                    </a:p>
                  </a:txBody>
                  <a:tcPr marL="74882" marR="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(12)</a:t>
                      </a:r>
                      <a:endParaRPr lang="en-US" sz="1200">
                        <a:effectLst/>
                        <a:latin typeface="Calibri"/>
                        <a:ea typeface="SimSun"/>
                        <a:cs typeface="Times New Roman"/>
                      </a:endParaRPr>
                    </a:p>
                  </a:txBody>
                  <a:tcPr marL="74882" marR="0" marT="0"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8"/>
                  </a:ext>
                </a:extLst>
              </a:tr>
              <a:tr h="276778">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Japan (JP)</a:t>
                      </a:r>
                      <a:endParaRPr lang="en-US" sz="1200">
                        <a:effectLst/>
                        <a:latin typeface="Calibri"/>
                        <a:ea typeface="SimSun"/>
                        <a:cs typeface="Times New Roman"/>
                      </a:endParaRPr>
                    </a:p>
                  </a:txBody>
                  <a:tcPr marL="74882" marR="0" marT="0" marB="0" anchor="ctr">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0.39</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0.40</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0.45</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0.41</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0.30</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0.40</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0.437</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6.59</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0.99</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0.064</a:t>
                      </a:r>
                      <a:endParaRPr lang="en-US" sz="1200">
                        <a:effectLst/>
                        <a:latin typeface="Calibri"/>
                        <a:ea typeface="SimSun"/>
                        <a:cs typeface="Times New Roman"/>
                      </a:endParaRPr>
                    </a:p>
                  </a:txBody>
                  <a:tcPr marL="74882" marR="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(11)</a:t>
                      </a:r>
                      <a:endParaRPr lang="en-US" sz="1200">
                        <a:effectLst/>
                        <a:latin typeface="Calibri"/>
                        <a:ea typeface="SimSun"/>
                        <a:cs typeface="Times New Roman"/>
                      </a:endParaRPr>
                    </a:p>
                  </a:txBody>
                  <a:tcPr marL="74882" marR="0" marT="0"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9"/>
                  </a:ext>
                </a:extLst>
              </a:tr>
              <a:tr h="276778">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Netherlands (NL)</a:t>
                      </a:r>
                      <a:endParaRPr lang="en-US" sz="1200">
                        <a:effectLst/>
                        <a:latin typeface="Calibri"/>
                        <a:ea typeface="SimSun"/>
                        <a:cs typeface="Times New Roman"/>
                      </a:endParaRPr>
                    </a:p>
                  </a:txBody>
                  <a:tcPr marL="74882" marR="0" marT="0" marB="0" anchor="ctr">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0.61</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0.67</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0.79</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0.81</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0.49</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0.62</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0.47</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0.635</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5.97</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1.08</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0.103</a:t>
                      </a:r>
                      <a:endParaRPr lang="en-US" sz="1200">
                        <a:effectLst/>
                        <a:latin typeface="Calibri"/>
                        <a:ea typeface="SimSun"/>
                        <a:cs typeface="Times New Roman"/>
                      </a:endParaRPr>
                    </a:p>
                  </a:txBody>
                  <a:tcPr marL="74882" marR="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(4)</a:t>
                      </a:r>
                      <a:endParaRPr lang="en-US" sz="1200">
                        <a:effectLst/>
                        <a:latin typeface="Calibri"/>
                        <a:ea typeface="SimSun"/>
                        <a:cs typeface="Times New Roman"/>
                      </a:endParaRPr>
                    </a:p>
                  </a:txBody>
                  <a:tcPr marL="74882" marR="0" marT="0"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10"/>
                  </a:ext>
                </a:extLst>
              </a:tr>
              <a:tr h="276778">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Sweden (SD)</a:t>
                      </a:r>
                      <a:endParaRPr lang="en-US" sz="1200">
                        <a:effectLst/>
                        <a:latin typeface="Calibri"/>
                        <a:ea typeface="SimSun"/>
                        <a:cs typeface="Times New Roman"/>
                      </a:endParaRPr>
                    </a:p>
                  </a:txBody>
                  <a:tcPr marL="74882" marR="0" marT="0" marB="0" anchor="ctr">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0.60</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0.62</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0.65</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0.70</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0.45</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0.59</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0.43</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0.70</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1.008</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7.51</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1.23</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0.132</a:t>
                      </a:r>
                      <a:endParaRPr lang="en-US" sz="1200">
                        <a:effectLst/>
                        <a:latin typeface="Calibri"/>
                        <a:ea typeface="SimSun"/>
                        <a:cs typeface="Times New Roman"/>
                      </a:endParaRPr>
                    </a:p>
                  </a:txBody>
                  <a:tcPr marL="74882" marR="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(3)</a:t>
                      </a:r>
                      <a:endParaRPr lang="en-US" sz="1200">
                        <a:effectLst/>
                        <a:latin typeface="Calibri"/>
                        <a:ea typeface="SimSun"/>
                        <a:cs typeface="Times New Roman"/>
                      </a:endParaRPr>
                    </a:p>
                  </a:txBody>
                  <a:tcPr marL="74882" marR="0" marT="0"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11"/>
                  </a:ext>
                </a:extLst>
              </a:tr>
              <a:tr h="276778">
                <a:tc>
                  <a:txBody>
                    <a:bodyPr/>
                    <a:lstStyle/>
                    <a:p>
                      <a:pPr marL="0" marR="0">
                        <a:lnSpc>
                          <a:spcPct val="115000"/>
                        </a:lnSpc>
                        <a:spcBef>
                          <a:spcPts val="0"/>
                        </a:spcBef>
                        <a:spcAft>
                          <a:spcPts val="1000"/>
                        </a:spcAft>
                      </a:pPr>
                      <a:r>
                        <a:rPr lang="en-US" sz="1200" dirty="0">
                          <a:solidFill>
                            <a:srgbClr val="000000"/>
                          </a:solidFill>
                          <a:effectLst/>
                          <a:latin typeface="Calibri"/>
                          <a:ea typeface="SimSun"/>
                          <a:cs typeface="Times New Roman"/>
                        </a:rPr>
                        <a:t>Switzerland (SW)</a:t>
                      </a:r>
                      <a:endParaRPr lang="en-US" sz="1200" dirty="0">
                        <a:effectLst/>
                        <a:latin typeface="Calibri"/>
                        <a:ea typeface="SimSun"/>
                        <a:cs typeface="Times New Roman"/>
                      </a:endParaRPr>
                    </a:p>
                  </a:txBody>
                  <a:tcPr marL="74882" marR="0" marT="0" marB="0" anchor="ctr">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0.55</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0.58</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0.71</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0.76</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0.40</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0.52</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0.47</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0.76</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0.63</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0.709</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5.42</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0.89</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0.133</a:t>
                      </a:r>
                      <a:endParaRPr lang="en-US" sz="1200">
                        <a:effectLst/>
                        <a:latin typeface="Calibri"/>
                        <a:ea typeface="SimSun"/>
                        <a:cs typeface="Times New Roman"/>
                      </a:endParaRPr>
                    </a:p>
                  </a:txBody>
                  <a:tcPr marL="74882" marR="0" marT="0" marB="0" anchor="b">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(2)</a:t>
                      </a:r>
                      <a:endParaRPr lang="en-US" sz="1200">
                        <a:effectLst/>
                        <a:latin typeface="Calibri"/>
                        <a:ea typeface="SimSun"/>
                        <a:cs typeface="Times New Roman"/>
                      </a:endParaRPr>
                    </a:p>
                  </a:txBody>
                  <a:tcPr marL="74882" marR="0" marT="0" marB="0" anchor="b">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12"/>
                  </a:ext>
                </a:extLst>
              </a:tr>
              <a:tr h="324938">
                <a:tc>
                  <a:txBody>
                    <a:bodyPr/>
                    <a:lstStyle/>
                    <a:p>
                      <a:pPr marL="0" marR="0">
                        <a:lnSpc>
                          <a:spcPct val="115000"/>
                        </a:lnSpc>
                        <a:spcBef>
                          <a:spcPts val="0"/>
                        </a:spcBef>
                        <a:spcAft>
                          <a:spcPts val="1000"/>
                        </a:spcAft>
                      </a:pPr>
                      <a:r>
                        <a:rPr lang="en-US" sz="1200" dirty="0">
                          <a:solidFill>
                            <a:srgbClr val="000000"/>
                          </a:solidFill>
                          <a:effectLst/>
                          <a:latin typeface="Calibri"/>
                          <a:ea typeface="SimSun"/>
                          <a:cs typeface="Times New Roman"/>
                        </a:rPr>
                        <a:t>United Kingdom </a:t>
                      </a:r>
                      <a:endParaRPr lang="en-US" sz="1200" dirty="0">
                        <a:effectLst/>
                        <a:latin typeface="Calibri"/>
                        <a:ea typeface="SimSun"/>
                        <a:cs typeface="Times New Roman"/>
                      </a:endParaRPr>
                    </a:p>
                  </a:txBody>
                  <a:tcPr marL="74882" marR="0" marT="0" marB="0" anchor="ctr">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0.68</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0.69</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0.71</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0.67</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0.53</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0.58</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0.48</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0.78</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0.65</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0.69</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 </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dirty="0">
                          <a:effectLst/>
                          <a:latin typeface="Calibri"/>
                          <a:ea typeface="SimSun"/>
                          <a:cs typeface="Times New Roman"/>
                        </a:rPr>
                        <a:t>0.550</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dirty="0">
                          <a:effectLst/>
                          <a:latin typeface="Calibri"/>
                          <a:ea typeface="SimSun"/>
                          <a:cs typeface="Times New Roman"/>
                        </a:rPr>
                        <a:t>5.59</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dirty="0">
                          <a:effectLst/>
                          <a:latin typeface="Calibri"/>
                          <a:ea typeface="SimSun"/>
                          <a:cs typeface="Times New Roman"/>
                        </a:rPr>
                        <a:t>1.01</a:t>
                      </a:r>
                    </a:p>
                  </a:txBody>
                  <a:tcPr marL="74882" marR="0" marT="0" marB="0">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dirty="0">
                          <a:solidFill>
                            <a:srgbClr val="000000"/>
                          </a:solidFill>
                          <a:effectLst/>
                          <a:latin typeface="Calibri"/>
                          <a:ea typeface="SimSun"/>
                          <a:cs typeface="Times New Roman"/>
                        </a:rPr>
                        <a:t>0.095</a:t>
                      </a:r>
                      <a:endParaRPr lang="en-US" sz="1200" dirty="0">
                        <a:effectLst/>
                        <a:latin typeface="Calibri"/>
                        <a:ea typeface="SimSun"/>
                        <a:cs typeface="Times New Roman"/>
                      </a:endParaRPr>
                    </a:p>
                  </a:txBody>
                  <a:tcPr marL="74882" marR="0" marT="0" marB="0" anchor="ctr">
                    <a:lnL>
                      <a:noFill/>
                    </a:lnL>
                    <a:lnR>
                      <a:noFill/>
                    </a:lnR>
                    <a:lnT>
                      <a:noFill/>
                    </a:lnT>
                    <a:lnB>
                      <a:noFill/>
                    </a:lnB>
                    <a:solidFill>
                      <a:srgbClr val="DBE5F1"/>
                    </a:solidFill>
                  </a:tcPr>
                </a:tc>
                <a:tc>
                  <a:txBody>
                    <a:bodyPr/>
                    <a:lstStyle/>
                    <a:p>
                      <a:pPr marL="0" marR="0" algn="ctr">
                        <a:lnSpc>
                          <a:spcPct val="115000"/>
                        </a:lnSpc>
                        <a:spcBef>
                          <a:spcPts val="0"/>
                        </a:spcBef>
                        <a:spcAft>
                          <a:spcPts val="1000"/>
                        </a:spcAft>
                      </a:pPr>
                      <a:r>
                        <a:rPr lang="en-US" sz="1200" dirty="0">
                          <a:solidFill>
                            <a:srgbClr val="000000"/>
                          </a:solidFill>
                          <a:effectLst/>
                          <a:latin typeface="Calibri"/>
                          <a:ea typeface="SimSun"/>
                          <a:cs typeface="Times New Roman"/>
                        </a:rPr>
                        <a:t>(5)</a:t>
                      </a:r>
                      <a:endParaRPr lang="en-US" sz="1200" dirty="0">
                        <a:effectLst/>
                        <a:latin typeface="Calibri"/>
                        <a:ea typeface="SimSun"/>
                        <a:cs typeface="Times New Roman"/>
                      </a:endParaRPr>
                    </a:p>
                  </a:txBody>
                  <a:tcPr marL="74882" marR="0" marT="0" marB="0" anchor="ctr">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13"/>
                  </a:ext>
                </a:extLst>
              </a:tr>
              <a:tr h="276778">
                <a:tc>
                  <a:txBody>
                    <a:bodyPr/>
                    <a:lstStyle/>
                    <a:p>
                      <a:pPr marL="0" marR="0">
                        <a:lnSpc>
                          <a:spcPct val="115000"/>
                        </a:lnSpc>
                        <a:spcBef>
                          <a:spcPts val="0"/>
                        </a:spcBef>
                        <a:spcAft>
                          <a:spcPts val="1000"/>
                        </a:spcAft>
                      </a:pPr>
                      <a:r>
                        <a:rPr lang="en-US" sz="1200">
                          <a:solidFill>
                            <a:srgbClr val="000000"/>
                          </a:solidFill>
                          <a:effectLst/>
                          <a:latin typeface="Calibri"/>
                          <a:ea typeface="SimSun"/>
                          <a:cs typeface="Times New Roman"/>
                        </a:rPr>
                        <a:t>United States (US)</a:t>
                      </a:r>
                      <a:endParaRPr lang="en-US" sz="1200">
                        <a:effectLst/>
                        <a:latin typeface="Calibri"/>
                        <a:ea typeface="SimSun"/>
                        <a:cs typeface="Times New Roman"/>
                      </a:endParaRPr>
                    </a:p>
                  </a:txBody>
                  <a:tcPr marL="74882"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0.63</a:t>
                      </a:r>
                    </a:p>
                  </a:txBody>
                  <a:tcPr marL="74882" marR="0" marT="0" marB="0">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0.77</a:t>
                      </a:r>
                    </a:p>
                  </a:txBody>
                  <a:tcPr marL="74882" marR="0" marT="0" marB="0">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0.65</a:t>
                      </a:r>
                    </a:p>
                  </a:txBody>
                  <a:tcPr marL="74882" marR="0" marT="0" marB="0">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0.65</a:t>
                      </a:r>
                    </a:p>
                  </a:txBody>
                  <a:tcPr marL="74882" marR="0" marT="0" marB="0">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0.48</a:t>
                      </a:r>
                    </a:p>
                  </a:txBody>
                  <a:tcPr marL="74882" marR="0" marT="0" marB="0">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0.51</a:t>
                      </a:r>
                    </a:p>
                  </a:txBody>
                  <a:tcPr marL="74882" marR="0" marT="0" marB="0">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0.38</a:t>
                      </a:r>
                    </a:p>
                  </a:txBody>
                  <a:tcPr marL="74882" marR="0" marT="0" marB="0">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0.73</a:t>
                      </a:r>
                    </a:p>
                  </a:txBody>
                  <a:tcPr marL="74882" marR="0" marT="0" marB="0">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0.67</a:t>
                      </a:r>
                    </a:p>
                  </a:txBody>
                  <a:tcPr marL="74882" marR="0" marT="0" marB="0">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0.65</a:t>
                      </a:r>
                    </a:p>
                  </a:txBody>
                  <a:tcPr marL="74882" marR="0" marT="0" marB="0">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0.72</a:t>
                      </a:r>
                    </a:p>
                  </a:txBody>
                  <a:tcPr marL="74882" marR="0" marT="0" marB="0">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0.647</a:t>
                      </a:r>
                    </a:p>
                  </a:txBody>
                  <a:tcPr marL="74882" marR="0" marT="0" marB="0">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4.59</a:t>
                      </a:r>
                    </a:p>
                  </a:txBody>
                  <a:tcPr marL="74882" marR="0" marT="0" marB="0">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effectLst/>
                          <a:latin typeface="Calibri"/>
                          <a:ea typeface="SimSun"/>
                          <a:cs typeface="Times New Roman"/>
                        </a:rPr>
                        <a:t>0.88</a:t>
                      </a:r>
                    </a:p>
                  </a:txBody>
                  <a:tcPr marL="74882" marR="0" marT="0" marB="0">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0.137</a:t>
                      </a:r>
                      <a:endParaRPr lang="en-US" sz="1200">
                        <a:effectLst/>
                        <a:latin typeface="Calibri"/>
                        <a:ea typeface="SimSun"/>
                        <a:cs typeface="Times New Roman"/>
                      </a:endParaRPr>
                    </a:p>
                  </a:txBody>
                  <a:tcPr marL="74882" marR="0" marT="0" marB="0" anchor="b">
                    <a:lnL>
                      <a:noFill/>
                    </a:lnL>
                    <a:lnR>
                      <a:noFill/>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1000"/>
                        </a:spcAft>
                      </a:pPr>
                      <a:r>
                        <a:rPr lang="en-US" sz="1200">
                          <a:solidFill>
                            <a:srgbClr val="000000"/>
                          </a:solidFill>
                          <a:effectLst/>
                          <a:latin typeface="Calibri"/>
                          <a:ea typeface="SimSun"/>
                          <a:cs typeface="Times New Roman"/>
                        </a:rPr>
                        <a:t>(1)</a:t>
                      </a:r>
                      <a:endParaRPr lang="en-US" sz="1200">
                        <a:effectLst/>
                        <a:latin typeface="Calibri"/>
                        <a:ea typeface="SimSun"/>
                        <a:cs typeface="Times New Roman"/>
                      </a:endParaRPr>
                    </a:p>
                  </a:txBody>
                  <a:tcPr marL="74882"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4"/>
                  </a:ext>
                </a:extLst>
              </a:tr>
              <a:tr h="219770">
                <a:tc gridSpan="17">
                  <a:txBody>
                    <a:bodyPr/>
                    <a:lstStyle/>
                    <a:p>
                      <a:pPr marL="0" marR="0">
                        <a:lnSpc>
                          <a:spcPct val="115000"/>
                        </a:lnSpc>
                        <a:spcBef>
                          <a:spcPts val="0"/>
                        </a:spcBef>
                        <a:spcAft>
                          <a:spcPts val="0"/>
                        </a:spcAft>
                      </a:pPr>
                      <a:r>
                        <a:rPr lang="en-US" sz="1100" baseline="30000" dirty="0">
                          <a:effectLst/>
                          <a:latin typeface="Calibri"/>
                          <a:ea typeface="SimSun"/>
                          <a:cs typeface="Times New Roman"/>
                        </a:rPr>
                        <a:t> </a:t>
                      </a:r>
                      <a:endParaRPr lang="en-US" sz="1200" dirty="0">
                        <a:effectLst/>
                        <a:latin typeface="Calibri"/>
                        <a:ea typeface="SimSun"/>
                        <a:cs typeface="Times New Roman"/>
                      </a:endParaRPr>
                    </a:p>
                  </a:txBody>
                  <a:tcPr marL="74882" marR="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sp>
        <p:nvSpPr>
          <p:cNvPr id="14"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4021345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n-US" altLang="en-US" dirty="0"/>
              <a:t>Eurobond: secondary market</a:t>
            </a:r>
          </a:p>
        </p:txBody>
      </p:sp>
      <p:sp>
        <p:nvSpPr>
          <p:cNvPr id="35843" name="Rectangle 3"/>
          <p:cNvSpPr>
            <a:spLocks noGrp="1" noChangeArrowheads="1"/>
          </p:cNvSpPr>
          <p:nvPr>
            <p:ph idx="1"/>
          </p:nvPr>
        </p:nvSpPr>
        <p:spPr>
          <a:xfrm>
            <a:off x="457200" y="1789358"/>
            <a:ext cx="8229600" cy="4641606"/>
          </a:xfrm>
        </p:spPr>
        <p:txBody>
          <a:bodyPr/>
          <a:lstStyle/>
          <a:p>
            <a:pPr eaLnBrk="1" hangingPunct="1">
              <a:lnSpc>
                <a:spcPct val="90000"/>
              </a:lnSpc>
            </a:pPr>
            <a:r>
              <a:rPr lang="en-US" altLang="en-US" sz="2600" dirty="0"/>
              <a:t>Eurobonds initially purchased in the primary market from a member of the selling group may be resold prior to their maturities to other investors in the secondary market. </a:t>
            </a:r>
          </a:p>
          <a:p>
            <a:pPr eaLnBrk="1" hangingPunct="1">
              <a:lnSpc>
                <a:spcPct val="90000"/>
              </a:lnSpc>
            </a:pPr>
            <a:r>
              <a:rPr lang="en-US" altLang="en-US" sz="2600" dirty="0"/>
              <a:t>The secondary market for Eurobonds is an over-the-counter market with principal trading in London. However, important trading is also done in other major European money centers, such as Zurich, Luxembourg, Frankfurt, and Amsterdam.</a:t>
            </a:r>
          </a:p>
          <a:p>
            <a:pPr eaLnBrk="1" hangingPunct="1">
              <a:lnSpc>
                <a:spcPct val="90000"/>
              </a:lnSpc>
            </a:pPr>
            <a:endParaRPr lang="en-US" altLang="en-US" sz="2600" dirty="0"/>
          </a:p>
        </p:txBody>
      </p:sp>
      <p:sp>
        <p:nvSpPr>
          <p:cNvPr id="5" name="Rectangle 6"/>
          <p:cNvSpPr>
            <a:spLocks noChangeArrowheads="1"/>
          </p:cNvSpPr>
          <p:nvPr/>
        </p:nvSpPr>
        <p:spPr bwMode="auto">
          <a:xfrm>
            <a:off x="8534400" y="6553200"/>
            <a:ext cx="609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662778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€-denominated </a:t>
            </a:r>
            <a:r>
              <a:rPr lang="en-US" dirty="0" err="1"/>
              <a:t>eurobond</a:t>
            </a:r>
            <a:endParaRPr lang="en-US" dirty="0"/>
          </a:p>
        </p:txBody>
      </p:sp>
      <p:sp>
        <p:nvSpPr>
          <p:cNvPr id="3" name="Content Placeholder 2"/>
          <p:cNvSpPr>
            <a:spLocks noGrp="1"/>
          </p:cNvSpPr>
          <p:nvPr>
            <p:ph idx="1"/>
          </p:nvPr>
        </p:nvSpPr>
        <p:spPr>
          <a:xfrm>
            <a:off x="779463" y="1828799"/>
            <a:ext cx="7583487" cy="4563823"/>
          </a:xfrm>
        </p:spPr>
        <p:txBody>
          <a:bodyPr>
            <a:normAutofit fontScale="92500" lnSpcReduction="10000"/>
          </a:bodyPr>
          <a:lstStyle/>
          <a:p>
            <a:r>
              <a:rPr lang="en-US" dirty="0"/>
              <a:t>“FedEx, the US-based courier service, and </a:t>
            </a:r>
            <a:r>
              <a:rPr lang="en-US" dirty="0" err="1"/>
              <a:t>Carmila</a:t>
            </a:r>
            <a:r>
              <a:rPr lang="en-US" dirty="0"/>
              <a:t>, a French real estate company, have mandated banks to begin a set of investor meetings to launch euro-denominated bonds.”</a:t>
            </a:r>
          </a:p>
          <a:p>
            <a:r>
              <a:rPr lang="en-US" dirty="0"/>
              <a:t>“Companies have been rushing to take advantage of the </a:t>
            </a:r>
            <a:r>
              <a:rPr lang="en-US" dirty="0">
                <a:solidFill>
                  <a:srgbClr val="FF0000"/>
                </a:solidFill>
              </a:rPr>
              <a:t>low yields on offer for euro-denominated debt </a:t>
            </a:r>
            <a:r>
              <a:rPr lang="en-US" dirty="0"/>
              <a:t>in the aftermath of the European Central Bank’s announcement that it will begin buying corporate debt.”</a:t>
            </a:r>
          </a:p>
          <a:p>
            <a:r>
              <a:rPr lang="en-US" dirty="0"/>
              <a:t>“Much of the euro debt sold by overseas companies is issued to fund their European activities, potentially providing the boost to the </a:t>
            </a:r>
            <a:r>
              <a:rPr lang="en-US" dirty="0" err="1"/>
              <a:t>eurozone</a:t>
            </a:r>
            <a:r>
              <a:rPr lang="en-US" dirty="0"/>
              <a:t> economy that the ECB wishes to see, while others will swap their debt back into their home currency.”</a:t>
            </a:r>
          </a:p>
          <a:p>
            <a:r>
              <a:rPr lang="en-US" dirty="0"/>
              <a:t>Source: Financial Times, 03/17/2016.</a:t>
            </a:r>
          </a:p>
        </p:txBody>
      </p:sp>
    </p:spTree>
    <p:extLst>
      <p:ext uri="{BB962C8B-B14F-4D97-AF65-F5344CB8AC3E}">
        <p14:creationId xmlns:p14="http://schemas.microsoft.com/office/powerpoint/2010/main" val="41164739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a:t>International bond market indices</a:t>
            </a:r>
          </a:p>
        </p:txBody>
      </p:sp>
      <p:sp>
        <p:nvSpPr>
          <p:cNvPr id="40963" name="Rectangle 3"/>
          <p:cNvSpPr>
            <a:spLocks noGrp="1" noChangeArrowheads="1"/>
          </p:cNvSpPr>
          <p:nvPr>
            <p:ph idx="1"/>
          </p:nvPr>
        </p:nvSpPr>
        <p:spPr/>
        <p:txBody>
          <a:bodyPr/>
          <a:lstStyle/>
          <a:p>
            <a:pPr eaLnBrk="1" hangingPunct="1"/>
            <a:r>
              <a:rPr lang="en-US" altLang="en-US" sz="2800" dirty="0"/>
              <a:t>There are several international bond market indices.</a:t>
            </a:r>
          </a:p>
          <a:p>
            <a:pPr eaLnBrk="1" hangingPunct="1"/>
            <a:r>
              <a:rPr lang="en-US" altLang="en-US" sz="2800" dirty="0">
                <a:solidFill>
                  <a:srgbClr val="FF0000"/>
                </a:solidFill>
              </a:rPr>
              <a:t>JP Morgan </a:t>
            </a:r>
            <a:r>
              <a:rPr lang="en-US" altLang="en-US" sz="2800" dirty="0"/>
              <a:t>and Company</a:t>
            </a:r>
          </a:p>
          <a:p>
            <a:pPr lvl="1" eaLnBrk="1" hangingPunct="1"/>
            <a:r>
              <a:rPr lang="en-US" altLang="en-US" sz="2400" dirty="0"/>
              <a:t>Domestic bond indices. </a:t>
            </a:r>
          </a:p>
          <a:p>
            <a:pPr lvl="1" eaLnBrk="1" hangingPunct="1"/>
            <a:r>
              <a:rPr lang="en-US" altLang="en-US" sz="2400" dirty="0"/>
              <a:t>International government bond index for 18 countries.</a:t>
            </a:r>
          </a:p>
          <a:p>
            <a:pPr lvl="1" eaLnBrk="1" hangingPunct="1"/>
            <a:r>
              <a:rPr lang="en-US" altLang="en-US" sz="2400" dirty="0"/>
              <a:t>Widely referenced and often used as a benchmark.</a:t>
            </a:r>
          </a:p>
          <a:p>
            <a:pPr lvl="1" eaLnBrk="1" hangingPunct="1"/>
            <a:r>
              <a:rPr lang="en-US" altLang="en-US" sz="2400" dirty="0"/>
              <a:t>Appears daily in </a:t>
            </a:r>
            <a:r>
              <a:rPr lang="en-US" altLang="en-US" sz="2400" i="1" dirty="0"/>
              <a:t>The Wall Street Journal.</a:t>
            </a:r>
          </a:p>
          <a:p>
            <a:pPr lvl="2" eaLnBrk="1" hangingPunct="1"/>
            <a:endParaRPr lang="en-US" altLang="en-US" sz="2000" dirty="0"/>
          </a:p>
        </p:txBody>
      </p:sp>
      <p:sp>
        <p:nvSpPr>
          <p:cNvPr id="5" name="Rectangle 6"/>
          <p:cNvSpPr>
            <a:spLocks noChangeArrowheads="1"/>
          </p:cNvSpPr>
          <p:nvPr/>
        </p:nvSpPr>
        <p:spPr bwMode="auto">
          <a:xfrm>
            <a:off x="8534400" y="6553200"/>
            <a:ext cx="609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387728875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altLang="en-US" dirty="0"/>
              <a:t>Equity market: developed countries</a:t>
            </a:r>
          </a:p>
        </p:txBody>
      </p:sp>
      <p:sp>
        <p:nvSpPr>
          <p:cNvPr id="9219" name="Rectangle 3"/>
          <p:cNvSpPr>
            <a:spLocks noGrp="1" noChangeArrowheads="1"/>
          </p:cNvSpPr>
          <p:nvPr>
            <p:ph idx="1"/>
          </p:nvPr>
        </p:nvSpPr>
        <p:spPr>
          <a:xfrm>
            <a:off x="620544" y="1962522"/>
            <a:ext cx="7865030" cy="4468442"/>
          </a:xfrm>
        </p:spPr>
        <p:txBody>
          <a:bodyPr/>
          <a:lstStyle/>
          <a:p>
            <a:pPr eaLnBrk="1" hangingPunct="1"/>
            <a:r>
              <a:rPr lang="en-US" altLang="en-US" sz="2400" dirty="0"/>
              <a:t>At year-end 2012, total market capitalization of the world’s equity markets stood at $53 trillion. </a:t>
            </a:r>
          </a:p>
          <a:p>
            <a:pPr eaLnBrk="1" hangingPunct="1"/>
            <a:r>
              <a:rPr lang="en-US" altLang="en-US" sz="2400" dirty="0"/>
              <a:t>Of this amount, 75 percent is accounted for by market capitalization of major equity markets from 31 developed countries.</a:t>
            </a:r>
          </a:p>
          <a:p>
            <a:pPr eaLnBrk="1" hangingPunct="1"/>
            <a:endParaRPr lang="en-US" altLang="en-US" dirty="0"/>
          </a:p>
        </p:txBody>
      </p:sp>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922231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a:t>Emerging markets</a:t>
            </a:r>
          </a:p>
        </p:txBody>
      </p:sp>
      <p:sp>
        <p:nvSpPr>
          <p:cNvPr id="11267" name="Rectangle 3"/>
          <p:cNvSpPr>
            <a:spLocks noGrp="1" noChangeArrowheads="1"/>
          </p:cNvSpPr>
          <p:nvPr>
            <p:ph idx="1"/>
          </p:nvPr>
        </p:nvSpPr>
        <p:spPr/>
        <p:txBody>
          <a:bodyPr/>
          <a:lstStyle/>
          <a:p>
            <a:pPr eaLnBrk="1" hangingPunct="1"/>
            <a:r>
              <a:rPr lang="en-US" altLang="en-US" sz="2400" dirty="0"/>
              <a:t>Standard &amp; Poor’s Emerging Markets Database classifies a stock market as “emerging” if it meets at least one of two general criteria:</a:t>
            </a:r>
          </a:p>
          <a:p>
            <a:pPr lvl="1" eaLnBrk="1" hangingPunct="1"/>
            <a:r>
              <a:rPr lang="en-US" altLang="en-US" sz="2400" dirty="0"/>
              <a:t>It is located in a low- or middle-</a:t>
            </a:r>
            <a:r>
              <a:rPr lang="en-US" altLang="en-US" sz="2400" dirty="0">
                <a:solidFill>
                  <a:srgbClr val="FF0000"/>
                </a:solidFill>
              </a:rPr>
              <a:t>income</a:t>
            </a:r>
            <a:r>
              <a:rPr lang="en-US" altLang="en-US" sz="2400" dirty="0"/>
              <a:t> economy as defined by the World Bank.</a:t>
            </a:r>
          </a:p>
          <a:p>
            <a:pPr lvl="1" eaLnBrk="1" hangingPunct="1"/>
            <a:r>
              <a:rPr lang="en-US" altLang="en-US" sz="2400" dirty="0"/>
              <a:t>Its </a:t>
            </a:r>
            <a:r>
              <a:rPr lang="en-US" altLang="en-US" sz="2400" dirty="0">
                <a:solidFill>
                  <a:srgbClr val="FF0000"/>
                </a:solidFill>
              </a:rPr>
              <a:t>investable</a:t>
            </a:r>
            <a:r>
              <a:rPr lang="en-US" altLang="en-US" sz="2400" dirty="0"/>
              <a:t> market capitalization is low relative to its most recent GNI (gross national income) figures.</a:t>
            </a:r>
          </a:p>
          <a:p>
            <a:pPr lvl="2" eaLnBrk="1" hangingPunct="1"/>
            <a:endParaRPr lang="en-US" altLang="en-US" sz="2800" dirty="0"/>
          </a:p>
          <a:p>
            <a:pPr eaLnBrk="1" hangingPunct="1"/>
            <a:endParaRPr lang="en-US" altLang="en-US" dirty="0"/>
          </a:p>
        </p:txBody>
      </p:sp>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0954049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50966-756E-454C-80D5-58C20188D9A3}"/>
              </a:ext>
            </a:extLst>
          </p:cNvPr>
          <p:cNvSpPr>
            <a:spLocks noGrp="1"/>
          </p:cNvSpPr>
          <p:nvPr>
            <p:ph type="title"/>
          </p:nvPr>
        </p:nvSpPr>
        <p:spPr/>
        <p:txBody>
          <a:bodyPr/>
          <a:lstStyle/>
          <a:p>
            <a:r>
              <a:rPr lang="en-US" dirty="0" err="1"/>
              <a:t>Investibility</a:t>
            </a:r>
            <a:r>
              <a:rPr lang="en-US" dirty="0"/>
              <a:t> and national security</a:t>
            </a:r>
          </a:p>
        </p:txBody>
      </p:sp>
      <p:sp>
        <p:nvSpPr>
          <p:cNvPr id="3" name="Content Placeholder 2">
            <a:extLst>
              <a:ext uri="{FF2B5EF4-FFF2-40B4-BE49-F238E27FC236}">
                <a16:creationId xmlns:a16="http://schemas.microsoft.com/office/drawing/2014/main" id="{D96E0A32-3AE0-F144-A7DF-A299595122D9}"/>
              </a:ext>
            </a:extLst>
          </p:cNvPr>
          <p:cNvSpPr>
            <a:spLocks noGrp="1"/>
          </p:cNvSpPr>
          <p:nvPr>
            <p:ph idx="1"/>
          </p:nvPr>
        </p:nvSpPr>
        <p:spPr/>
        <p:txBody>
          <a:bodyPr>
            <a:normAutofit fontScale="92500" lnSpcReduction="20000"/>
          </a:bodyPr>
          <a:lstStyle/>
          <a:p>
            <a:r>
              <a:rPr lang="en-US" dirty="0"/>
              <a:t>President Donald Trump … on Monday directed a board charged with overseeing billions in federal retirement dollars to halt plans to invest in Chinese companies.</a:t>
            </a:r>
          </a:p>
          <a:p>
            <a:r>
              <a:rPr lang="en-US" dirty="0"/>
              <a:t>The international index that the Thrift Savings Plan is set to start tracking later this year is called the MSCI ACWI ex USA IMI, which includes equities in a broad range of developed and emerging markets, including China.</a:t>
            </a:r>
          </a:p>
          <a:p>
            <a:r>
              <a:rPr lang="en-US" dirty="0"/>
              <a:t>“At the direction of President Trump, the Board is to immediately halt all steps associated with investing … according to the MSCI ACWI ex USA IMI, and to reverse its decision to invest Plan assets on the basis of that international equities index.”</a:t>
            </a:r>
          </a:p>
          <a:p>
            <a:r>
              <a:rPr lang="en-US" dirty="0"/>
              <a:t>Source: CNBC, 05/12/2020</a:t>
            </a:r>
          </a:p>
        </p:txBody>
      </p:sp>
    </p:spTree>
    <p:extLst>
      <p:ext uri="{BB962C8B-B14F-4D97-AF65-F5344CB8AC3E}">
        <p14:creationId xmlns:p14="http://schemas.microsoft.com/office/powerpoint/2010/main" val="8294137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Measures of liquidity</a:t>
            </a:r>
          </a:p>
        </p:txBody>
      </p:sp>
      <p:sp>
        <p:nvSpPr>
          <p:cNvPr id="13315" name="Content Placeholder 2"/>
          <p:cNvSpPr>
            <a:spLocks noGrp="1"/>
          </p:cNvSpPr>
          <p:nvPr>
            <p:ph idx="1"/>
          </p:nvPr>
        </p:nvSpPr>
        <p:spPr>
          <a:xfrm>
            <a:off x="457200" y="1752600"/>
            <a:ext cx="8229600" cy="4678363"/>
          </a:xfrm>
        </p:spPr>
        <p:txBody>
          <a:bodyPr/>
          <a:lstStyle/>
          <a:p>
            <a:r>
              <a:rPr lang="en-US" altLang="en-US" sz="2800" dirty="0"/>
              <a:t>One measure of liquidity for a stock market is the turnover ratio:</a:t>
            </a:r>
          </a:p>
        </p:txBody>
      </p:sp>
      <p:sp>
        <p:nvSpPr>
          <p:cNvPr id="7" name="TextBox 6"/>
          <p:cNvSpPr txBox="1">
            <a:spLocks noRot="1" noChangeAspect="1" noMove="1" noResize="1" noEditPoints="1" noAdjustHandles="1" noChangeArrowheads="1" noChangeShapeType="1" noTextEdit="1"/>
          </p:cNvSpPr>
          <p:nvPr/>
        </p:nvSpPr>
        <p:spPr>
          <a:xfrm>
            <a:off x="1377631" y="2590799"/>
            <a:ext cx="4977453" cy="728661"/>
          </a:xfrm>
          <a:prstGeom prst="rect">
            <a:avLst/>
          </a:prstGeom>
          <a:blipFill rotWithShape="1">
            <a:blip r:embed="rId2"/>
            <a:stretch>
              <a:fillRect/>
            </a:stretch>
          </a:blipFill>
        </p:spPr>
        <p:txBody>
          <a:bodyPr/>
          <a:lstStyle/>
          <a:p>
            <a:pPr>
              <a:defRPr/>
            </a:pPr>
            <a:r>
              <a:rPr lang="en-US">
                <a:solidFill>
                  <a:schemeClr val="bg1"/>
                </a:solidFill>
              </a:rPr>
              <a:t> </a:t>
            </a:r>
          </a:p>
        </p:txBody>
      </p:sp>
      <p:sp>
        <p:nvSpPr>
          <p:cNvPr id="13317" name="Content Placeholder 2"/>
          <p:cNvSpPr txBox="1">
            <a:spLocks/>
          </p:cNvSpPr>
          <p:nvPr/>
        </p:nvSpPr>
        <p:spPr bwMode="auto">
          <a:xfrm>
            <a:off x="457200" y="3552825"/>
            <a:ext cx="8229600" cy="315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Wingdings" pitchFamily="2" charset="2"/>
              <a:buChar char="§"/>
            </a:pPr>
            <a:r>
              <a:rPr lang="en-US" altLang="en-US" sz="2800" dirty="0">
                <a:solidFill>
                  <a:srgbClr val="FFFFFF"/>
                </a:solidFill>
                <a:latin typeface="Palatino Linotype" pitchFamily="18" charset="0"/>
              </a:rPr>
              <a:t>The higher the ratio, the more liquid the market.</a:t>
            </a:r>
          </a:p>
          <a:p>
            <a:pPr>
              <a:spcBef>
                <a:spcPct val="20000"/>
              </a:spcBef>
              <a:buFont typeface="Wingdings" pitchFamily="2" charset="2"/>
              <a:buChar char="§"/>
            </a:pPr>
            <a:r>
              <a:rPr lang="en-US" altLang="en-US" sz="2800" dirty="0">
                <a:solidFill>
                  <a:srgbClr val="FFFFFF"/>
                </a:solidFill>
                <a:latin typeface="Palatino Linotype" pitchFamily="18" charset="0"/>
              </a:rPr>
              <a:t>In 2012, the turnover ratio varied from a low of 2 (for Bahrain) to a high of 164 (for China).</a:t>
            </a:r>
          </a:p>
          <a:p>
            <a:pPr>
              <a:spcBef>
                <a:spcPct val="20000"/>
              </a:spcBef>
              <a:buFont typeface="Wingdings" pitchFamily="2" charset="2"/>
              <a:buChar char="§"/>
            </a:pPr>
            <a:r>
              <a:rPr lang="en-US" altLang="en-US" sz="2800" dirty="0">
                <a:solidFill>
                  <a:srgbClr val="FFFFFF"/>
                </a:solidFill>
                <a:latin typeface="Palatino Linotype" pitchFamily="18" charset="0"/>
              </a:rPr>
              <a:t>For the majority of emerging markets, there is poor liquidity.</a:t>
            </a:r>
          </a:p>
        </p:txBody>
      </p:sp>
      <p:sp>
        <p:nvSpPr>
          <p:cNvPr id="6"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9260832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altLang="en-US" dirty="0"/>
              <a:t>Measures of market concentration</a:t>
            </a:r>
          </a:p>
        </p:txBody>
      </p:sp>
      <p:sp>
        <p:nvSpPr>
          <p:cNvPr id="14339" name="Rectangle 3"/>
          <p:cNvSpPr>
            <a:spLocks noGrp="1" noChangeArrowheads="1"/>
          </p:cNvSpPr>
          <p:nvPr>
            <p:ph idx="1"/>
          </p:nvPr>
        </p:nvSpPr>
        <p:spPr/>
        <p:txBody>
          <a:bodyPr>
            <a:normAutofit fontScale="92500" lnSpcReduction="10000"/>
          </a:bodyPr>
          <a:lstStyle/>
          <a:p>
            <a:pPr eaLnBrk="1" hangingPunct="1"/>
            <a:r>
              <a:rPr lang="en-US" altLang="en-US" sz="2600" dirty="0"/>
              <a:t>Emerging markets tend to be much more concentrated than our markets.</a:t>
            </a:r>
          </a:p>
          <a:p>
            <a:pPr lvl="1" eaLnBrk="1" hangingPunct="1"/>
            <a:r>
              <a:rPr lang="en-US" altLang="en-US" sz="2600" dirty="0"/>
              <a:t>Concentrated in relatively few companies.</a:t>
            </a:r>
          </a:p>
          <a:p>
            <a:pPr eaLnBrk="1" hangingPunct="1"/>
            <a:r>
              <a:rPr lang="en-US" altLang="en-US" sz="2600" dirty="0"/>
              <a:t>That is, a few issues account for a much larger percentage of the overall market capitalization in emerging markets than in the equity markets of the developed world.</a:t>
            </a:r>
          </a:p>
          <a:p>
            <a:pPr eaLnBrk="1" hangingPunct="1"/>
            <a:r>
              <a:rPr lang="en-US" altLang="en-US" sz="2600" dirty="0"/>
              <a:t>The number of equity investment opportunities in emerging stock markets in developing countries has not been improving in recent years.</a:t>
            </a:r>
          </a:p>
          <a:p>
            <a:pPr eaLnBrk="1" hangingPunct="1"/>
            <a:endParaRPr lang="en-US" altLang="en-US" sz="2600" dirty="0"/>
          </a:p>
        </p:txBody>
      </p:sp>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739577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3800" dirty="0"/>
              <a:t>European </a:t>
            </a:r>
            <a:r>
              <a:rPr lang="en-US" altLang="en-US" dirty="0"/>
              <a:t>indices</a:t>
            </a:r>
            <a:endParaRPr lang="en-US" altLang="en-US" sz="3800" dirty="0"/>
          </a:p>
        </p:txBody>
      </p:sp>
      <p:graphicFrame>
        <p:nvGraphicFramePr>
          <p:cNvPr id="34819" name="Object 3"/>
          <p:cNvGraphicFramePr>
            <a:graphicFrameLocks noGrp="1" noChangeAspect="1"/>
          </p:cNvGraphicFramePr>
          <p:nvPr>
            <p:ph idx="1"/>
            <p:extLst>
              <p:ext uri="{D42A27DB-BD31-4B8C-83A1-F6EECF244321}">
                <p14:modId xmlns:p14="http://schemas.microsoft.com/office/powerpoint/2010/main" val="1798842058"/>
              </p:ext>
            </p:extLst>
          </p:nvPr>
        </p:nvGraphicFramePr>
        <p:xfrm>
          <a:off x="1320800" y="1997218"/>
          <a:ext cx="6502400" cy="4370387"/>
        </p:xfrm>
        <a:graphic>
          <a:graphicData uri="http://schemas.openxmlformats.org/presentationml/2006/ole">
            <mc:AlternateContent xmlns:mc="http://schemas.openxmlformats.org/markup-compatibility/2006">
              <mc:Choice xmlns:v="urn:schemas-microsoft-com:vml" Requires="v">
                <p:oleObj spid="_x0000_s1235" name="Document" r:id="rId4" imgW="7747000" imgH="5207000" progId="Word.Document.8">
                  <p:embed/>
                </p:oleObj>
              </mc:Choice>
              <mc:Fallback>
                <p:oleObj name="Document" r:id="rId4" imgW="7747000" imgH="5207000" progId="Word.Document.8">
                  <p:embed/>
                  <p:pic>
                    <p:nvPicPr>
                      <p:cNvPr id="0" name=""/>
                      <p:cNvPicPr>
                        <a:picLocks noChangeAspect="1" noChangeArrowheads="1"/>
                      </p:cNvPicPr>
                      <p:nvPr/>
                    </p:nvPicPr>
                    <p:blipFill>
                      <a:blip r:embed="rId5"/>
                      <a:srcRect/>
                      <a:stretch>
                        <a:fillRect/>
                      </a:stretch>
                    </p:blipFill>
                    <p:spPr bwMode="auto">
                      <a:xfrm>
                        <a:off x="1320800" y="1997218"/>
                        <a:ext cx="6502400" cy="4370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5465083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n-US" altLang="en-US" sz="3800" dirty="0"/>
              <a:t>Asian</a:t>
            </a:r>
            <a:r>
              <a:rPr lang="en-US" altLang="en-US" dirty="0"/>
              <a:t> indices</a:t>
            </a:r>
            <a:endParaRPr lang="en-US" altLang="en-US" sz="3800" dirty="0"/>
          </a:p>
        </p:txBody>
      </p:sp>
      <p:graphicFrame>
        <p:nvGraphicFramePr>
          <p:cNvPr id="35843" name="Object 3"/>
          <p:cNvGraphicFramePr>
            <a:graphicFrameLocks noGrp="1" noChangeAspect="1"/>
          </p:cNvGraphicFramePr>
          <p:nvPr>
            <p:ph idx="1"/>
            <p:extLst>
              <p:ext uri="{D42A27DB-BD31-4B8C-83A1-F6EECF244321}">
                <p14:modId xmlns:p14="http://schemas.microsoft.com/office/powerpoint/2010/main" val="613779810"/>
              </p:ext>
            </p:extLst>
          </p:nvPr>
        </p:nvGraphicFramePr>
        <p:xfrm>
          <a:off x="795338" y="1919430"/>
          <a:ext cx="7551737" cy="4525963"/>
        </p:xfrm>
        <a:graphic>
          <a:graphicData uri="http://schemas.openxmlformats.org/presentationml/2006/ole">
            <mc:AlternateContent xmlns:mc="http://schemas.openxmlformats.org/markup-compatibility/2006">
              <mc:Choice xmlns:v="urn:schemas-microsoft-com:vml" Requires="v">
                <p:oleObj spid="_x0000_s2259" name="Document" r:id="rId4" imgW="7543800" imgH="4521200" progId="Word.Document.8">
                  <p:embed/>
                </p:oleObj>
              </mc:Choice>
              <mc:Fallback>
                <p:oleObj name="Document" r:id="rId4" imgW="7543800" imgH="4521200" progId="Word.Document.8">
                  <p:embed/>
                  <p:pic>
                    <p:nvPicPr>
                      <p:cNvPr id="0" name=""/>
                      <p:cNvPicPr>
                        <a:picLocks noChangeAspect="1" noChangeArrowheads="1"/>
                      </p:cNvPicPr>
                      <p:nvPr/>
                    </p:nvPicPr>
                    <p:blipFill>
                      <a:blip r:embed="rId5"/>
                      <a:srcRect/>
                      <a:stretch>
                        <a:fillRect/>
                      </a:stretch>
                    </p:blipFill>
                    <p:spPr bwMode="auto">
                      <a:xfrm>
                        <a:off x="795338" y="1919430"/>
                        <a:ext cx="7551737"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885998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Sharpe performance measure</a:t>
            </a:r>
          </a:p>
        </p:txBody>
      </p:sp>
      <p:sp>
        <p:nvSpPr>
          <p:cNvPr id="3" name="Content Placeholder 2"/>
          <p:cNvSpPr>
            <a:spLocks noGrp="1"/>
          </p:cNvSpPr>
          <p:nvPr>
            <p:ph idx="1"/>
          </p:nvPr>
        </p:nvSpPr>
        <p:spPr/>
        <p:txBody>
          <a:bodyPr/>
          <a:lstStyle/>
          <a:p>
            <a:r>
              <a:rPr lang="en-US" dirty="0"/>
              <a:t>Sharpe performance measure (SHP, also called Sharpe ratio) is a risk-adjusted performance measure:</a:t>
            </a:r>
          </a:p>
          <a:p>
            <a:r>
              <a:rPr lang="en-US" dirty="0" err="1"/>
              <a:t>SHP</a:t>
            </a:r>
            <a:r>
              <a:rPr lang="en-US" baseline="-25000" dirty="0" err="1"/>
              <a:t>i</a:t>
            </a:r>
            <a:r>
              <a:rPr lang="en-US" dirty="0"/>
              <a:t> = [Mean(</a:t>
            </a:r>
            <a:r>
              <a:rPr lang="en-US" dirty="0" err="1"/>
              <a:t>R</a:t>
            </a:r>
            <a:r>
              <a:rPr lang="en-US" baseline="-25000" dirty="0" err="1"/>
              <a:t>i</a:t>
            </a:r>
            <a:r>
              <a:rPr lang="en-US" dirty="0"/>
              <a:t>) – </a:t>
            </a:r>
            <a:r>
              <a:rPr lang="en-US" dirty="0" err="1"/>
              <a:t>R</a:t>
            </a:r>
            <a:r>
              <a:rPr lang="en-US" baseline="-25000" dirty="0" err="1"/>
              <a:t>f</a:t>
            </a:r>
            <a:r>
              <a:rPr lang="en-US" dirty="0"/>
              <a:t>]/</a:t>
            </a:r>
            <a:r>
              <a:rPr lang="en-US" dirty="0" err="1"/>
              <a:t>σ</a:t>
            </a:r>
            <a:r>
              <a:rPr lang="en-US" baseline="-25000" dirty="0" err="1"/>
              <a:t>i</a:t>
            </a:r>
            <a:endParaRPr lang="en-US" dirty="0"/>
          </a:p>
        </p:txBody>
      </p:sp>
    </p:spTree>
    <p:extLst>
      <p:ext uri="{BB962C8B-B14F-4D97-AF65-F5344CB8AC3E}">
        <p14:creationId xmlns:p14="http://schemas.microsoft.com/office/powerpoint/2010/main" val="20244675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a:t>iShares MSCI</a:t>
            </a:r>
          </a:p>
        </p:txBody>
      </p:sp>
      <p:sp>
        <p:nvSpPr>
          <p:cNvPr id="36867" name="Rectangle 3"/>
          <p:cNvSpPr>
            <a:spLocks noGrp="1" noChangeArrowheads="1"/>
          </p:cNvSpPr>
          <p:nvPr>
            <p:ph idx="1"/>
          </p:nvPr>
        </p:nvSpPr>
        <p:spPr/>
        <p:txBody>
          <a:bodyPr>
            <a:normAutofit lnSpcReduction="10000"/>
          </a:bodyPr>
          <a:lstStyle/>
          <a:p>
            <a:pPr eaLnBrk="1" hangingPunct="1"/>
            <a:r>
              <a:rPr lang="en-US" altLang="en-US" sz="2800" dirty="0"/>
              <a:t>Country-specific baskets of stocks designed to replicate the country indexes of 22 countries.</a:t>
            </a:r>
          </a:p>
          <a:p>
            <a:pPr eaLnBrk="1" hangingPunct="1"/>
            <a:r>
              <a:rPr lang="en-US" altLang="en-US" sz="2800" dirty="0" err="1"/>
              <a:t>iShares</a:t>
            </a:r>
            <a:r>
              <a:rPr lang="en-US" altLang="en-US" sz="2800" dirty="0"/>
              <a:t> are exchange-traded funds that trade on the American Stock Exchange and are subject to U.S. SEC and IRS diversification requirements.</a:t>
            </a:r>
          </a:p>
          <a:p>
            <a:pPr lvl="1" eaLnBrk="1" hangingPunct="1"/>
            <a:r>
              <a:rPr lang="en-US" altLang="en-US" sz="2400" dirty="0"/>
              <a:t>Low cost, convenient way for investors to hold diversified investments in several different countries.</a:t>
            </a:r>
          </a:p>
        </p:txBody>
      </p:sp>
      <p:sp>
        <p:nvSpPr>
          <p:cNvPr id="5" name="Rectangle 6"/>
          <p:cNvSpPr>
            <a:spLocks noChangeArrowheads="1"/>
          </p:cNvSpPr>
          <p:nvPr/>
        </p:nvSpPr>
        <p:spPr bwMode="auto">
          <a:xfrm>
            <a:off x="8610600" y="65532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5560246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End-of-chapter</a:t>
            </a:r>
          </a:p>
        </p:txBody>
      </p:sp>
      <p:sp>
        <p:nvSpPr>
          <p:cNvPr id="3" name="Content Placeholder 2"/>
          <p:cNvSpPr>
            <a:spLocks noGrp="1"/>
          </p:cNvSpPr>
          <p:nvPr>
            <p:ph idx="1"/>
          </p:nvPr>
        </p:nvSpPr>
        <p:spPr/>
        <p:txBody>
          <a:bodyPr>
            <a:normAutofit/>
          </a:bodyPr>
          <a:lstStyle/>
          <a:p>
            <a:r>
              <a:rPr lang="en-US" sz="2400" u="sng" dirty="0"/>
              <a:t>Chapter 15</a:t>
            </a:r>
            <a:r>
              <a:rPr lang="en-US" sz="2400" dirty="0"/>
              <a:t> Questions: 2-7, 10; Problems: 1-5.</a:t>
            </a:r>
          </a:p>
          <a:p>
            <a:r>
              <a:rPr lang="en-US" sz="2400" u="sng" dirty="0"/>
              <a:t>Chapter 12</a:t>
            </a:r>
            <a:r>
              <a:rPr lang="en-US" sz="2400" dirty="0"/>
              <a:t> Questions: 1, 5; Problems: 1.</a:t>
            </a:r>
          </a:p>
          <a:p>
            <a:r>
              <a:rPr lang="en-US" sz="2400" u="sng"/>
              <a:t>Chapter 13</a:t>
            </a:r>
            <a:r>
              <a:rPr lang="en-US" sz="2400"/>
              <a:t> </a:t>
            </a:r>
            <a:r>
              <a:rPr lang="en-US" sz="2400" dirty="0"/>
              <a:t>Questions: 2, 4, 5.</a:t>
            </a:r>
          </a:p>
        </p:txBody>
      </p:sp>
    </p:spTree>
    <p:extLst>
      <p:ext uri="{BB962C8B-B14F-4D97-AF65-F5344CB8AC3E}">
        <p14:creationId xmlns:p14="http://schemas.microsoft.com/office/powerpoint/2010/main" val="418960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0"/>
            <a:ext cx="8229600" cy="914400"/>
          </a:xfrm>
        </p:spPr>
        <p:txBody>
          <a:bodyPr>
            <a:noAutofit/>
          </a:bodyPr>
          <a:lstStyle/>
          <a:p>
            <a:pPr eaLnBrk="1" hangingPunct="1"/>
            <a:r>
              <a:rPr lang="en-US" altLang="en-US" sz="2800" dirty="0">
                <a:cs typeface="Times New Roman" pitchFamily="18" charset="0"/>
              </a:rPr>
              <a:t>Average correlation among 10 major international stock markets over time, 1980 – 2012 </a:t>
            </a:r>
          </a:p>
        </p:txBody>
      </p:sp>
      <p:graphicFrame>
        <p:nvGraphicFramePr>
          <p:cNvPr id="6" name="Chart 5"/>
          <p:cNvGraphicFramePr/>
          <p:nvPr>
            <p:extLst>
              <p:ext uri="{D42A27DB-BD31-4B8C-83A1-F6EECF244321}">
                <p14:modId xmlns:p14="http://schemas.microsoft.com/office/powerpoint/2010/main" val="3513069128"/>
              </p:ext>
            </p:extLst>
          </p:nvPr>
        </p:nvGraphicFramePr>
        <p:xfrm>
          <a:off x="571500" y="1676400"/>
          <a:ext cx="8000999" cy="4456748"/>
        </p:xfrm>
        <a:graphic>
          <a:graphicData uri="http://schemas.openxmlformats.org/drawingml/2006/chart">
            <c:chart xmlns:c="http://schemas.openxmlformats.org/drawingml/2006/chart" xmlns:r="http://schemas.openxmlformats.org/officeDocument/2006/relationships" r:id="rId3"/>
          </a:graphicData>
        </a:graphic>
      </p:graphicFrame>
      <p:sp>
        <p:nvSpPr>
          <p:cNvPr id="12292" name="Rectangle 7"/>
          <p:cNvSpPr>
            <a:spLocks noChangeArrowheads="1"/>
          </p:cNvSpPr>
          <p:nvPr/>
        </p:nvSpPr>
        <p:spPr bwMode="auto">
          <a:xfrm>
            <a:off x="914400" y="6134150"/>
            <a:ext cx="81534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Australia, Canada, France, Germany, Hong Kong, Italy, Japan, Netherlands, the UK and the U.S.</a:t>
            </a:r>
          </a:p>
        </p:txBody>
      </p:sp>
      <p:sp>
        <p:nvSpPr>
          <p:cNvPr id="7"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3828756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567" y="1418152"/>
            <a:ext cx="7483269" cy="5163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a:xfrm>
            <a:off x="457200" y="404746"/>
            <a:ext cx="8229600" cy="1013406"/>
          </a:xfrm>
        </p:spPr>
        <p:txBody>
          <a:bodyPr vert="horz" lIns="91440" tIns="45720" rIns="91440" bIns="45720" rtlCol="0" anchor="t">
            <a:noAutofit/>
          </a:bodyPr>
          <a:lstStyle/>
          <a:p>
            <a:r>
              <a:rPr lang="en-US" altLang="en-US" sz="3200" dirty="0"/>
              <a:t>Optimal international portfolio, 1980-2012</a:t>
            </a:r>
          </a:p>
        </p:txBody>
      </p:sp>
      <p:sp>
        <p:nvSpPr>
          <p:cNvPr id="6" name="Rectangle 6"/>
          <p:cNvSpPr>
            <a:spLocks noChangeArrowheads="1"/>
          </p:cNvSpPr>
          <p:nvPr/>
        </p:nvSpPr>
        <p:spPr bwMode="auto">
          <a:xfrm>
            <a:off x="8458200" y="65532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470881915"/>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Revolution.thmx</Template>
  <TotalTime>710</TotalTime>
  <Words>5403</Words>
  <Application>Microsoft Macintosh PowerPoint</Application>
  <PresentationFormat>On-screen Show (4:3)</PresentationFormat>
  <Paragraphs>1072</Paragraphs>
  <Slides>71</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3" baseType="lpstr">
      <vt:lpstr>Arial Unicode MS</vt:lpstr>
      <vt:lpstr>SimSun</vt:lpstr>
      <vt:lpstr>Arial</vt:lpstr>
      <vt:lpstr>Calibri</vt:lpstr>
      <vt:lpstr>Palatino Linotype</vt:lpstr>
      <vt:lpstr>Symbol</vt:lpstr>
      <vt:lpstr>Times New Roman</vt:lpstr>
      <vt:lpstr>Trebuchet MS</vt:lpstr>
      <vt:lpstr>Wingdings</vt:lpstr>
      <vt:lpstr>Wingdings 2</vt:lpstr>
      <vt:lpstr>Revolution</vt:lpstr>
      <vt:lpstr>Document</vt:lpstr>
      <vt:lpstr>International Portfolio Management </vt:lpstr>
      <vt:lpstr>Sections</vt:lpstr>
      <vt:lpstr>U.S. investment in foreign equities</vt:lpstr>
      <vt:lpstr>International correlation structure</vt:lpstr>
      <vt:lpstr>Domestic vs. international diversification</vt:lpstr>
      <vt:lpstr> Summary statistics of the monthly returns: 1980 – 2012 (all statistics in U.S. dollars) </vt:lpstr>
      <vt:lpstr>Sharpe performance measure</vt:lpstr>
      <vt:lpstr>Average correlation among 10 major international stock markets over time, 1980 – 2012 </vt:lpstr>
      <vt:lpstr>Optimal international portfolio, 1980-2012</vt:lpstr>
      <vt:lpstr>Diversification gain by investor’s domicile, 1980 – 2012</vt:lpstr>
      <vt:lpstr>Composition of the optimal portfolio by investors’ domicile, 1980 – 2012</vt:lpstr>
      <vt:lpstr>Effects of changes in the exchange rate</vt:lpstr>
      <vt:lpstr>Example</vt:lpstr>
      <vt:lpstr>Variance decomposition</vt:lpstr>
      <vt:lpstr>Effects of changes in the exchange rate</vt:lpstr>
      <vt:lpstr>Variance decomposition, 1990-2012</vt:lpstr>
      <vt:lpstr>Implication for equity investing</vt:lpstr>
      <vt:lpstr>Implication for bond investing</vt:lpstr>
      <vt:lpstr>Composition of the optimal bond portfolio, 1990 – 2012, monthly returns, $</vt:lpstr>
      <vt:lpstr>Home bias in portfolio holdings</vt:lpstr>
      <vt:lpstr>Home bias in equity portfolios</vt:lpstr>
      <vt:lpstr>Why home bias?</vt:lpstr>
      <vt:lpstr>Why home bias?</vt:lpstr>
      <vt:lpstr>Structuring international investing</vt:lpstr>
      <vt:lpstr>Stage 1</vt:lpstr>
      <vt:lpstr>Stage 2</vt:lpstr>
      <vt:lpstr>Yale endowment</vt:lpstr>
      <vt:lpstr>Stage 3</vt:lpstr>
      <vt:lpstr>Stage 4</vt:lpstr>
      <vt:lpstr>Country funds</vt:lpstr>
      <vt:lpstr>Cross-listing of shares</vt:lpstr>
      <vt:lpstr>Advantages of cross-listing</vt:lpstr>
      <vt:lpstr>Higher valuation = lower cost of capital</vt:lpstr>
      <vt:lpstr>PowerPoint Presentation</vt:lpstr>
      <vt:lpstr>American depository receipts (ADRs)</vt:lpstr>
      <vt:lpstr>ADRs</vt:lpstr>
      <vt:lpstr>The Holding Foreign Companies Accountable Act</vt:lpstr>
      <vt:lpstr>Tencent CEO Ma Huateng</vt:lpstr>
      <vt:lpstr>Tencent on NYSE</vt:lpstr>
      <vt:lpstr>Yankee stock offerings</vt:lpstr>
      <vt:lpstr>Global registered shares</vt:lpstr>
      <vt:lpstr>WEBS</vt:lpstr>
      <vt:lpstr>ETFs</vt:lpstr>
      <vt:lpstr>International money market</vt:lpstr>
      <vt:lpstr>Eurocurrency market</vt:lpstr>
      <vt:lpstr>Eurocredits</vt:lpstr>
      <vt:lpstr>Euronotes</vt:lpstr>
      <vt:lpstr>Eurocommercial paper</vt:lpstr>
      <vt:lpstr>Foreign bond vs. Eurobond</vt:lpstr>
      <vt:lpstr>Bearer bonds vs. registered bonds</vt:lpstr>
      <vt:lpstr>National security registrations</vt:lpstr>
      <vt:lpstr>Global bonds</vt:lpstr>
      <vt:lpstr>Dual-currency bonds</vt:lpstr>
      <vt:lpstr>Sovereign bond</vt:lpstr>
      <vt:lpstr>Argentina default + bondholders’ holdout</vt:lpstr>
      <vt:lpstr>Credit ratings</vt:lpstr>
      <vt:lpstr>Eurobond market structure</vt:lpstr>
      <vt:lpstr>Eurobond: primary market</vt:lpstr>
      <vt:lpstr>Eurobond: primary market</vt:lpstr>
      <vt:lpstr>Eurobond: secondary market</vt:lpstr>
      <vt:lpstr>€-denominated eurobond</vt:lpstr>
      <vt:lpstr>International bond market indices</vt:lpstr>
      <vt:lpstr>Equity market: developed countries</vt:lpstr>
      <vt:lpstr>Emerging markets</vt:lpstr>
      <vt:lpstr>Investibility and national security</vt:lpstr>
      <vt:lpstr>Measures of liquidity</vt:lpstr>
      <vt:lpstr>Measures of market concentration</vt:lpstr>
      <vt:lpstr>European indices</vt:lpstr>
      <vt:lpstr>Asian indices</vt:lpstr>
      <vt:lpstr>iShares MSCI</vt:lpstr>
      <vt:lpstr>End-of-chapter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Monetary System and Exchange-Rate Systems </dc:title>
  <dc:creator>Kevin Chiang</dc:creator>
  <cp:lastModifiedBy>Microsoft Office User</cp:lastModifiedBy>
  <cp:revision>267</cp:revision>
  <dcterms:created xsi:type="dcterms:W3CDTF">2016-02-29T18:39:39Z</dcterms:created>
  <dcterms:modified xsi:type="dcterms:W3CDTF">2021-05-17T16:35:26Z</dcterms:modified>
</cp:coreProperties>
</file>